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80" r:id="rId7"/>
    <p:sldId id="281" r:id="rId8"/>
    <p:sldId id="282" r:id="rId9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7642E-3CA1-101B-0831-77F40157D983}" v="18" dt="2026-01-13T10:37:03.441"/>
    <p1510:client id="{E9182D08-6D73-494E-9300-A86753CCEF11}" v="5" dt="2026-01-13T09:42:42.314"/>
    <p1510:client id="{EE132477-E63E-4172-DADB-2679E482924C}" v="8" dt="2026-01-14T09:36:29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x, Michaela" userId="S::marx.m@stift-tilbeck.de::da845ec0-cc4d-4108-badf-0806715610c1" providerId="AD" clId="Web-{EE132477-E63E-4172-DADB-2679E482924C}"/>
    <pc:docChg chg="modSld">
      <pc:chgData name="Marx, Michaela" userId="S::marx.m@stift-tilbeck.de::da845ec0-cc4d-4108-badf-0806715610c1" providerId="AD" clId="Web-{EE132477-E63E-4172-DADB-2679E482924C}" dt="2026-01-14T09:36:26.610" v="3"/>
      <pc:docMkLst>
        <pc:docMk/>
      </pc:docMkLst>
      <pc:sldChg chg="modSp">
        <pc:chgData name="Marx, Michaela" userId="S::marx.m@stift-tilbeck.de::da845ec0-cc4d-4108-badf-0806715610c1" providerId="AD" clId="Web-{EE132477-E63E-4172-DADB-2679E482924C}" dt="2026-01-14T09:36:26.610" v="3"/>
        <pc:sldMkLst>
          <pc:docMk/>
          <pc:sldMk cId="2638235184" sldId="280"/>
        </pc:sldMkLst>
        <pc:graphicFrameChg chg="mod modGraphic">
          <ac:chgData name="Marx, Michaela" userId="S::marx.m@stift-tilbeck.de::da845ec0-cc4d-4108-badf-0806715610c1" providerId="AD" clId="Web-{EE132477-E63E-4172-DADB-2679E482924C}" dt="2026-01-14T09:36:16.969" v="1"/>
          <ac:graphicFrameMkLst>
            <pc:docMk/>
            <pc:sldMk cId="2638235184" sldId="280"/>
            <ac:graphicFrameMk id="12" creationId="{E0C8E4AF-BA18-D4D9-EBE8-60320C72ACB2}"/>
          </ac:graphicFrameMkLst>
        </pc:graphicFrameChg>
        <pc:graphicFrameChg chg="mod modGraphic">
          <ac:chgData name="Marx, Michaela" userId="S::marx.m@stift-tilbeck.de::da845ec0-cc4d-4108-badf-0806715610c1" providerId="AD" clId="Web-{EE132477-E63E-4172-DADB-2679E482924C}" dt="2026-01-14T09:36:26.610" v="3"/>
          <ac:graphicFrameMkLst>
            <pc:docMk/>
            <pc:sldMk cId="2638235184" sldId="280"/>
            <ac:graphicFrameMk id="13" creationId="{1CA4B670-A6B9-F451-672A-0980CE9BDFDB}"/>
          </ac:graphicFrameMkLst>
        </pc:graphicFrameChg>
      </pc:sldChg>
    </pc:docChg>
  </pc:docChgLst>
  <pc:docChgLst>
    <pc:chgData name="Jenny Wielga" userId="2fffd87d-5962-410d-a33f-f15d545c4bd1" providerId="ADAL" clId="{E5A02237-9503-4968-960E-288025939B8B}"/>
    <pc:docChg chg="undo redo custSel addSld modSld sldOrd">
      <pc:chgData name="Jenny Wielga" userId="2fffd87d-5962-410d-a33f-f15d545c4bd1" providerId="ADAL" clId="{E5A02237-9503-4968-960E-288025939B8B}" dt="2026-01-13T10:00:15.100" v="1145"/>
      <pc:docMkLst>
        <pc:docMk/>
      </pc:docMkLst>
      <pc:sldChg chg="addSp modSp add mod ord">
        <pc:chgData name="Jenny Wielga" userId="2fffd87d-5962-410d-a33f-f15d545c4bd1" providerId="ADAL" clId="{E5A02237-9503-4968-960E-288025939B8B}" dt="2026-01-13T10:00:15.100" v="1145"/>
        <pc:sldMkLst>
          <pc:docMk/>
          <pc:sldMk cId="2461968761" sldId="282"/>
        </pc:sldMkLst>
        <pc:spChg chg="add mod">
          <ac:chgData name="Jenny Wielga" userId="2fffd87d-5962-410d-a33f-f15d545c4bd1" providerId="ADAL" clId="{E5A02237-9503-4968-960E-288025939B8B}" dt="2026-01-13T09:40:38.893" v="237" actId="403"/>
          <ac:spMkLst>
            <pc:docMk/>
            <pc:sldMk cId="2461968761" sldId="282"/>
            <ac:spMk id="3" creationId="{BA732BE2-9378-7D16-D422-00700279C734}"/>
          </ac:spMkLst>
        </pc:spChg>
        <pc:graphicFrameChg chg="add mod modGraphic">
          <ac:chgData name="Jenny Wielga" userId="2fffd87d-5962-410d-a33f-f15d545c4bd1" providerId="ADAL" clId="{E5A02237-9503-4968-960E-288025939B8B}" dt="2026-01-13T09:53:06.122" v="964" actId="20577"/>
          <ac:graphicFrameMkLst>
            <pc:docMk/>
            <pc:sldMk cId="2461968761" sldId="282"/>
            <ac:graphicFrameMk id="4" creationId="{A78E786B-70A3-9673-671F-99EA4542748E}"/>
          </ac:graphicFrameMkLst>
        </pc:graphicFrameChg>
        <pc:graphicFrameChg chg="add mod modGraphic">
          <ac:chgData name="Jenny Wielga" userId="2fffd87d-5962-410d-a33f-f15d545c4bd1" providerId="ADAL" clId="{E5A02237-9503-4968-960E-288025939B8B}" dt="2026-01-13T10:00:08.787" v="1143" actId="20577"/>
          <ac:graphicFrameMkLst>
            <pc:docMk/>
            <pc:sldMk cId="2461968761" sldId="282"/>
            <ac:graphicFrameMk id="5" creationId="{AECBE1E5-6F18-08E9-C4EE-CB1A1F76315B}"/>
          </ac:graphicFrameMkLst>
        </pc:graphicFrameChg>
        <pc:graphicFrameChg chg="mod modGraphic">
          <ac:chgData name="Jenny Wielga" userId="2fffd87d-5962-410d-a33f-f15d545c4bd1" providerId="ADAL" clId="{E5A02237-9503-4968-960E-288025939B8B}" dt="2026-01-13T09:48:20.225" v="842" actId="20577"/>
          <ac:graphicFrameMkLst>
            <pc:docMk/>
            <pc:sldMk cId="2461968761" sldId="282"/>
            <ac:graphicFrameMk id="11" creationId="{308F78D8-3CD2-396B-95A8-E157673293C1}"/>
          </ac:graphicFrameMkLst>
        </pc:graphicFrameChg>
        <pc:graphicFrameChg chg="mod modGraphic">
          <ac:chgData name="Jenny Wielga" userId="2fffd87d-5962-410d-a33f-f15d545c4bd1" providerId="ADAL" clId="{E5A02237-9503-4968-960E-288025939B8B}" dt="2026-01-13T09:43:08.179" v="433" actId="20577"/>
          <ac:graphicFrameMkLst>
            <pc:docMk/>
            <pc:sldMk cId="2461968761" sldId="282"/>
            <ac:graphicFrameMk id="12" creationId="{4AD02B86-6E61-2548-F9AF-D59EB6457A8C}"/>
          </ac:graphicFrameMkLst>
        </pc:graphicFrameChg>
        <pc:graphicFrameChg chg="mod modGraphic">
          <ac:chgData name="Jenny Wielga" userId="2fffd87d-5962-410d-a33f-f15d545c4bd1" providerId="ADAL" clId="{E5A02237-9503-4968-960E-288025939B8B}" dt="2026-01-13T09:44:37.953" v="658" actId="20577"/>
          <ac:graphicFrameMkLst>
            <pc:docMk/>
            <pc:sldMk cId="2461968761" sldId="282"/>
            <ac:graphicFrameMk id="13" creationId="{0F56E43E-4B4F-3A4D-B530-45F784FF02ED}"/>
          </ac:graphicFrameMkLst>
        </pc:graphicFrameChg>
      </pc:sldChg>
    </pc:docChg>
  </pc:docChgLst>
  <pc:docChgLst>
    <pc:chgData name="Hares Sarwary" userId="S::sarwary@iat.eu::3d3397cd-d73e-4ece-ae4f-73450d97fe2f" providerId="AD" clId="Web-{B1C7642E-3CA1-101B-0831-77F40157D983}"/>
    <pc:docChg chg="modSld">
      <pc:chgData name="Hares Sarwary" userId="S::sarwary@iat.eu::3d3397cd-d73e-4ece-ae4f-73450d97fe2f" providerId="AD" clId="Web-{B1C7642E-3CA1-101B-0831-77F40157D983}" dt="2026-01-13T10:37:03.441" v="6" actId="20577"/>
      <pc:docMkLst>
        <pc:docMk/>
      </pc:docMkLst>
      <pc:sldChg chg="modSp">
        <pc:chgData name="Hares Sarwary" userId="S::sarwary@iat.eu::3d3397cd-d73e-4ece-ae4f-73450d97fe2f" providerId="AD" clId="Web-{B1C7642E-3CA1-101B-0831-77F40157D983}" dt="2026-01-13T10:37:03.441" v="6" actId="20577"/>
        <pc:sldMkLst>
          <pc:docMk/>
          <pc:sldMk cId="2638235184" sldId="280"/>
        </pc:sldMkLst>
        <pc:spChg chg="mod">
          <ac:chgData name="Hares Sarwary" userId="S::sarwary@iat.eu::3d3397cd-d73e-4ece-ae4f-73450d97fe2f" providerId="AD" clId="Web-{B1C7642E-3CA1-101B-0831-77F40157D983}" dt="2026-01-13T10:37:03.441" v="6" actId="20577"/>
          <ac:spMkLst>
            <pc:docMk/>
            <pc:sldMk cId="2638235184" sldId="280"/>
            <ac:spMk id="7" creationId="{2030F2A8-6288-62A8-A4EA-B8C2310FD858}"/>
          </ac:spMkLst>
        </pc:spChg>
      </pc:sldChg>
      <pc:sldChg chg="modSp">
        <pc:chgData name="Hares Sarwary" userId="S::sarwary@iat.eu::3d3397cd-d73e-4ece-ae4f-73450d97fe2f" providerId="AD" clId="Web-{B1C7642E-3CA1-101B-0831-77F40157D983}" dt="2026-01-13T10:36:58.254" v="4" actId="20577"/>
        <pc:sldMkLst>
          <pc:docMk/>
          <pc:sldMk cId="2118527712" sldId="281"/>
        </pc:sldMkLst>
        <pc:spChg chg="mod">
          <ac:chgData name="Hares Sarwary" userId="S::sarwary@iat.eu::3d3397cd-d73e-4ece-ae4f-73450d97fe2f" providerId="AD" clId="Web-{B1C7642E-3CA1-101B-0831-77F40157D983}" dt="2026-01-13T10:36:58.254" v="4" actId="20577"/>
          <ac:spMkLst>
            <pc:docMk/>
            <pc:sldMk cId="2118527712" sldId="281"/>
            <ac:spMk id="7" creationId="{33F11197-9B4A-1B0F-FCAD-D049640AB445}"/>
          </ac:spMkLst>
        </pc:spChg>
      </pc:sldChg>
      <pc:sldChg chg="modSp">
        <pc:chgData name="Hares Sarwary" userId="S::sarwary@iat.eu::3d3397cd-d73e-4ece-ae4f-73450d97fe2f" providerId="AD" clId="Web-{B1C7642E-3CA1-101B-0831-77F40157D983}" dt="2026-01-13T10:36:55.551" v="1" actId="20577"/>
        <pc:sldMkLst>
          <pc:docMk/>
          <pc:sldMk cId="2461968761" sldId="282"/>
        </pc:sldMkLst>
        <pc:spChg chg="mod">
          <ac:chgData name="Hares Sarwary" userId="S::sarwary@iat.eu::3d3397cd-d73e-4ece-ae4f-73450d97fe2f" providerId="AD" clId="Web-{B1C7642E-3CA1-101B-0831-77F40157D983}" dt="2026-01-13T10:36:55.551" v="1" actId="20577"/>
          <ac:spMkLst>
            <pc:docMk/>
            <pc:sldMk cId="2461968761" sldId="282"/>
            <ac:spMk id="7" creationId="{DB073DD0-8381-FD0F-4B1B-D5DD2D9991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22F73-7F33-4B98-84E7-38B8EBA6FDFC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4AAF5-F210-45EB-BE33-D27A2DA9F9F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4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1) A </a:t>
            </a:r>
            <a:r>
              <a:rPr lang="de-DE" dirty="0" err="1"/>
              <a:t>correct</a:t>
            </a:r>
            <a:r>
              <a:rPr lang="de-DE" dirty="0"/>
              <a:t>; 2) A </a:t>
            </a:r>
            <a:r>
              <a:rPr lang="de-DE" dirty="0" err="1"/>
              <a:t>correct</a:t>
            </a:r>
            <a:r>
              <a:rPr lang="de-DE" dirty="0"/>
              <a:t>; 3) B </a:t>
            </a:r>
            <a:r>
              <a:rPr lang="de-DE" dirty="0" err="1"/>
              <a:t>correct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43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4) B </a:t>
            </a:r>
            <a:r>
              <a:rPr lang="de-DE" dirty="0" err="1"/>
              <a:t>correct</a:t>
            </a:r>
            <a:r>
              <a:rPr lang="de-DE" dirty="0"/>
              <a:t>; 5) A </a:t>
            </a:r>
            <a:r>
              <a:rPr lang="de-DE"/>
              <a:t>correct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11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FB10-8FCE-8398-2702-0C8B00F4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23A670-4E1B-871B-C24F-C18D4C988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65DC80-A65A-6572-5CD5-2F5DFECB9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1) A </a:t>
            </a:r>
            <a:r>
              <a:rPr lang="de-DE" dirty="0" err="1"/>
              <a:t>correct</a:t>
            </a:r>
            <a:r>
              <a:rPr lang="de-DE" dirty="0"/>
              <a:t>; 2) A </a:t>
            </a:r>
            <a:r>
              <a:rPr lang="de-DE" dirty="0" err="1"/>
              <a:t>correct</a:t>
            </a:r>
            <a:r>
              <a:rPr lang="de-DE" dirty="0"/>
              <a:t>; 3) B </a:t>
            </a:r>
            <a:r>
              <a:rPr lang="de-DE" dirty="0" err="1"/>
              <a:t>correct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F62EFA-3292-B45B-F050-B7B3A996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7EE6-433A-4631-8517-1FA1F9F1AE0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7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075" y="333375"/>
            <a:ext cx="3962400" cy="1600200"/>
          </a:xfrm>
          <a:custGeom>
            <a:avLst/>
            <a:gdLst/>
            <a:ahLst/>
            <a:cxnLst/>
            <a:rect l="l" t="t" r="r" b="b"/>
            <a:pathLst>
              <a:path w="3962400" h="1600200">
                <a:moveTo>
                  <a:pt x="0" y="0"/>
                </a:moveTo>
                <a:lnTo>
                  <a:pt x="3962400" y="0"/>
                </a:lnTo>
                <a:lnTo>
                  <a:pt x="39624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0075" y="9067800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95850" y="9039225"/>
            <a:ext cx="12782550" cy="857250"/>
          </a:xfrm>
          <a:custGeom>
            <a:avLst/>
            <a:gdLst/>
            <a:ahLst/>
            <a:cxnLst/>
            <a:rect l="l" t="t" r="r" b="b"/>
            <a:pathLst>
              <a:path w="12782550" h="857250">
                <a:moveTo>
                  <a:pt x="0" y="0"/>
                </a:moveTo>
                <a:lnTo>
                  <a:pt x="12782550" y="0"/>
                </a:lnTo>
                <a:lnTo>
                  <a:pt x="127825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8" t="-1221745" r="-13411" b="-12394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935325" y="7267575"/>
            <a:ext cx="1619250" cy="1609725"/>
          </a:xfrm>
          <a:custGeom>
            <a:avLst/>
            <a:gdLst/>
            <a:ahLst/>
            <a:cxnLst/>
            <a:rect l="l" t="t" r="r" b="b"/>
            <a:pathLst>
              <a:path w="1619250" h="1609725">
                <a:moveTo>
                  <a:pt x="0" y="0"/>
                </a:moveTo>
                <a:lnTo>
                  <a:pt x="1619250" y="0"/>
                </a:lnTo>
                <a:lnTo>
                  <a:pt x="1619250" y="1609725"/>
                </a:lnTo>
                <a:lnTo>
                  <a:pt x="0" y="1609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3058849" y="453517"/>
            <a:ext cx="4495726" cy="67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72"/>
              </a:lnSpc>
            </a:pPr>
            <a:r>
              <a:rPr lang="en-US" sz="398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3743" y="2208428"/>
            <a:ext cx="11702504" cy="763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2"/>
              </a:lnSpc>
            </a:pPr>
            <a:r>
              <a:rPr lang="en-US" sz="443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What is digital health literacy?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93892" y="3403322"/>
            <a:ext cx="15094108" cy="107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9"/>
              </a:lnSpc>
            </a:pPr>
            <a:r>
              <a:rPr lang="en-US" sz="39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Using health information from the internet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94800" y="5765631"/>
            <a:ext cx="9789140" cy="1115817"/>
            <a:chOff x="0" y="-57151"/>
            <a:chExt cx="13052186" cy="148775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231109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 strike="noStrike" spc="12">
                  <a:solidFill>
                    <a:srgbClr val="018378"/>
                  </a:solidFill>
                  <a:latin typeface="Open Sans"/>
                  <a:ea typeface="Open Sans"/>
                  <a:cs typeface="Open Sans"/>
                  <a:sym typeface="Open Sans"/>
                </a:rPr>
                <a:t>5.1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31109" y="-57151"/>
              <a:ext cx="11821077" cy="1487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en-US" sz="3200" u="none" strike="noStrike" spc="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Recognizing </a:t>
              </a:r>
              <a:r>
                <a:rPr lang="en-US" sz="3200" spc="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good health information on the internet</a:t>
              </a:r>
              <a:endParaRPr lang="en-US" sz="3200" u="none" strike="noStrike" spc="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075" y="295275"/>
            <a:ext cx="3962400" cy="1600200"/>
          </a:xfrm>
          <a:custGeom>
            <a:avLst/>
            <a:gdLst/>
            <a:ahLst/>
            <a:cxnLst/>
            <a:rect l="l" t="t" r="r" b="b"/>
            <a:pathLst>
              <a:path w="3962400" h="1600200">
                <a:moveTo>
                  <a:pt x="0" y="0"/>
                </a:moveTo>
                <a:lnTo>
                  <a:pt x="3962400" y="0"/>
                </a:lnTo>
                <a:lnTo>
                  <a:pt x="39624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0075" y="9067800"/>
            <a:ext cx="4029075" cy="828675"/>
          </a:xfrm>
          <a:custGeom>
            <a:avLst/>
            <a:gdLst/>
            <a:ahLst/>
            <a:cxnLst/>
            <a:rect l="l" t="t" r="r" b="b"/>
            <a:pathLst>
              <a:path w="4029075" h="828675">
                <a:moveTo>
                  <a:pt x="0" y="0"/>
                </a:moveTo>
                <a:lnTo>
                  <a:pt x="4029075" y="0"/>
                </a:lnTo>
                <a:lnTo>
                  <a:pt x="4029075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743075" y="4086225"/>
            <a:ext cx="4057650" cy="1647825"/>
          </a:xfrm>
          <a:custGeom>
            <a:avLst/>
            <a:gdLst/>
            <a:ahLst/>
            <a:cxnLst/>
            <a:rect l="l" t="t" r="r" b="b"/>
            <a:pathLst>
              <a:path w="4057650" h="1647825">
                <a:moveTo>
                  <a:pt x="0" y="0"/>
                </a:moveTo>
                <a:lnTo>
                  <a:pt x="4057650" y="0"/>
                </a:lnTo>
                <a:lnTo>
                  <a:pt x="4057650" y="1647825"/>
                </a:lnTo>
                <a:lnTo>
                  <a:pt x="0" y="1647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68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6115050" y="2781300"/>
            <a:ext cx="3028950" cy="2609850"/>
          </a:xfrm>
          <a:custGeom>
            <a:avLst/>
            <a:gdLst/>
            <a:ahLst/>
            <a:cxnLst/>
            <a:rect l="l" t="t" r="r" b="b"/>
            <a:pathLst>
              <a:path w="3028950" h="2609850">
                <a:moveTo>
                  <a:pt x="0" y="0"/>
                </a:moveTo>
                <a:lnTo>
                  <a:pt x="3028950" y="0"/>
                </a:lnTo>
                <a:lnTo>
                  <a:pt x="3028950" y="2609850"/>
                </a:lnTo>
                <a:lnTo>
                  <a:pt x="0" y="2609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9563100" y="3857625"/>
            <a:ext cx="3333750" cy="1609725"/>
          </a:xfrm>
          <a:custGeom>
            <a:avLst/>
            <a:gdLst/>
            <a:ahLst/>
            <a:cxnLst/>
            <a:rect l="l" t="t" r="r" b="b"/>
            <a:pathLst>
              <a:path w="3333750" h="1609725">
                <a:moveTo>
                  <a:pt x="0" y="0"/>
                </a:moveTo>
                <a:lnTo>
                  <a:pt x="3333750" y="0"/>
                </a:lnTo>
                <a:lnTo>
                  <a:pt x="3333750" y="1609725"/>
                </a:lnTo>
                <a:lnTo>
                  <a:pt x="0" y="1609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3896975" y="3429000"/>
            <a:ext cx="3362325" cy="2038350"/>
          </a:xfrm>
          <a:custGeom>
            <a:avLst/>
            <a:gdLst/>
            <a:ahLst/>
            <a:cxnLst/>
            <a:rect l="l" t="t" r="r" b="b"/>
            <a:pathLst>
              <a:path w="3362325" h="2038350">
                <a:moveTo>
                  <a:pt x="0" y="0"/>
                </a:moveTo>
                <a:lnTo>
                  <a:pt x="3362325" y="0"/>
                </a:lnTo>
                <a:lnTo>
                  <a:pt x="3362325" y="2038350"/>
                </a:lnTo>
                <a:lnTo>
                  <a:pt x="0" y="2038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762125" y="5934075"/>
            <a:ext cx="4019550" cy="1952625"/>
          </a:xfrm>
          <a:custGeom>
            <a:avLst/>
            <a:gdLst/>
            <a:ahLst/>
            <a:cxnLst/>
            <a:rect l="l" t="t" r="r" b="b"/>
            <a:pathLst>
              <a:path w="4019550" h="1952625">
                <a:moveTo>
                  <a:pt x="0" y="0"/>
                </a:moveTo>
                <a:lnTo>
                  <a:pt x="4019550" y="0"/>
                </a:lnTo>
                <a:lnTo>
                  <a:pt x="4019550" y="1952625"/>
                </a:lnTo>
                <a:lnTo>
                  <a:pt x="0" y="195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115050" y="6181725"/>
            <a:ext cx="2619375" cy="1466850"/>
          </a:xfrm>
          <a:custGeom>
            <a:avLst/>
            <a:gdLst/>
            <a:ahLst/>
            <a:cxnLst/>
            <a:rect l="l" t="t" r="r" b="b"/>
            <a:pathLst>
              <a:path w="2619375" h="1466850">
                <a:moveTo>
                  <a:pt x="0" y="0"/>
                </a:moveTo>
                <a:lnTo>
                  <a:pt x="2619375" y="0"/>
                </a:lnTo>
                <a:lnTo>
                  <a:pt x="2619375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9753600" y="6657975"/>
            <a:ext cx="3533775" cy="1228725"/>
          </a:xfrm>
          <a:custGeom>
            <a:avLst/>
            <a:gdLst/>
            <a:ahLst/>
            <a:cxnLst/>
            <a:rect l="l" t="t" r="r" b="b"/>
            <a:pathLst>
              <a:path w="3533775" h="1228725">
                <a:moveTo>
                  <a:pt x="0" y="0"/>
                </a:moveTo>
                <a:lnTo>
                  <a:pt x="3533775" y="0"/>
                </a:lnTo>
                <a:lnTo>
                  <a:pt x="353377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4573250" y="5867400"/>
            <a:ext cx="2009775" cy="2095500"/>
          </a:xfrm>
          <a:custGeom>
            <a:avLst/>
            <a:gdLst/>
            <a:ahLst/>
            <a:cxnLst/>
            <a:rect l="l" t="t" r="r" b="b"/>
            <a:pathLst>
              <a:path w="2009775" h="2095500">
                <a:moveTo>
                  <a:pt x="0" y="0"/>
                </a:moveTo>
                <a:lnTo>
                  <a:pt x="2009775" y="0"/>
                </a:lnTo>
                <a:lnTo>
                  <a:pt x="2009775" y="2095500"/>
                </a:lnTo>
                <a:lnTo>
                  <a:pt x="0" y="2095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123312" y="2087918"/>
            <a:ext cx="3916042" cy="119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72"/>
              </a:lnSpc>
            </a:pPr>
            <a:r>
              <a:rPr lang="en-US" sz="6980" b="1" spc="13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58849" y="453517"/>
            <a:ext cx="4495726" cy="67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72"/>
              </a:lnSpc>
            </a:pPr>
            <a:r>
              <a:rPr lang="en-US" sz="398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B52C2-440B-B4B1-D888-727A6B6A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36FB39-A7A2-21D0-1F65-E7029A915201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030F2A8-6288-62A8-A4EA-B8C2310FD858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Self-Evaluation Quiz 1/3</a:t>
            </a: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04CC8F1-C673-2E6C-DDAD-68B57D2A2A48}"/>
              </a:ext>
            </a:extLst>
          </p:cNvPr>
          <p:cNvSpPr txBox="1"/>
          <p:nvPr/>
        </p:nvSpPr>
        <p:spPr>
          <a:xfrm>
            <a:off x="9906000" y="373512"/>
            <a:ext cx="8153400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5.1</a:t>
            </a:r>
            <a:r>
              <a:rPr lang="en-US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Recognizing good health information on the internet</a:t>
            </a:r>
          </a:p>
          <a:p>
            <a:pPr algn="l">
              <a:lnSpc>
                <a:spcPts val="4760"/>
              </a:lnSpc>
            </a:pPr>
            <a:endParaRPr lang="en-US" sz="3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8CC4973-E2D9-CE53-DF24-AC5119F53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23922"/>
              </p:ext>
            </p:extLst>
          </p:nvPr>
        </p:nvGraphicFramePr>
        <p:xfrm>
          <a:off x="3054927" y="2635223"/>
          <a:ext cx="12192000" cy="231648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1. How can you recognize good health information on the internet?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By checking if the information is correct and comes from a good source like doctors or official </a:t>
                      </a:r>
                      <a:r>
                        <a:rPr lang="en-US" sz="2800" dirty="0" err="1">
                          <a:latin typeface="Canva Sans" panose="020B0604020202020204" charset="0"/>
                        </a:rPr>
                        <a:t>organisations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.</a:t>
                      </a:r>
                      <a:endParaRPr lang="de-DE" sz="28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Watching videos about sports </a:t>
                      </a:r>
                    </a:p>
                    <a:p>
                      <a:endParaRPr lang="de-DE" sz="28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0C8E4AF-BA18-D4D9-EBE8-60320C72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3185"/>
              </p:ext>
            </p:extLst>
          </p:nvPr>
        </p:nvGraphicFramePr>
        <p:xfrm>
          <a:off x="3048000" y="5205716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513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2. What is one of the 5 rules to check good health information?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Canva Sans"/>
                        </a:rPr>
                        <a:t>a) </a:t>
                      </a:r>
                      <a:r>
                        <a:rPr lang="en-US" sz="2800" dirty="0">
                          <a:latin typeface="Canva Sans"/>
                        </a:rPr>
                        <a:t>Check who wrote the text, for example doctors or public health departments.</a:t>
                      </a:r>
                      <a:endParaRPr lang="de-DE" sz="2800" dirty="0">
                        <a:latin typeface="Canva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nva Sans" panose="020B0604020202020204" charset="0"/>
                        </a:rPr>
                        <a:t>b) Only look at pictures on the website.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CA4B670-A6B9-F451-672A-0980CE9BD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99101"/>
              </p:ext>
            </p:extLst>
          </p:nvPr>
        </p:nvGraphicFramePr>
        <p:xfrm>
          <a:off x="3048000" y="7349490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3. Why should you check if there is advertising on a website?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Because advertising makes the website more colorful.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nva Sans"/>
                        </a:rPr>
                        <a:t>b) Because advertising means the site wants to sell something. You should check if you can trust it.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3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A508B-7DD8-7D12-371C-0858184B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47FD4A-62A9-79F5-9F9C-21BA61D46419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F11197-9B4A-1B0F-FCAD-D049640AB445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Self-Evaluation Quiz 2/3</a:t>
            </a: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C8EBE477-007E-AC68-CC25-9EA55A9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79798"/>
              </p:ext>
            </p:extLst>
          </p:nvPr>
        </p:nvGraphicFramePr>
        <p:xfrm>
          <a:off x="3048000" y="2662437"/>
          <a:ext cx="12192000" cy="188976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4. What does it mean if a website shows when the information was last changed?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It means nothing.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It means you can check if the information is up-to-date.</a:t>
                      </a:r>
                      <a:endParaRPr lang="de-DE" sz="28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B19E705-C9F3-C149-F690-A3F044AA0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15911"/>
              </p:ext>
            </p:extLst>
          </p:nvPr>
        </p:nvGraphicFramePr>
        <p:xfrm>
          <a:off x="3053938" y="4991100"/>
          <a:ext cx="12192000" cy="1888276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6687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nva Sans" panose="020B0604020202020204" charset="0"/>
                        </a:rPr>
                        <a:t>5. Why is it important that health information is easy to understand?</a:t>
                      </a:r>
                      <a:endParaRPr lang="de-DE" sz="2800" b="1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84"/>
                  </a:ext>
                </a:extLst>
              </a:tr>
              <a:tr h="1219512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Canva Sans" panose="020B0604020202020204" charset="0"/>
                        </a:rPr>
                        <a:t>a) So everyone can read and use it well, even if they are not experts.</a:t>
                      </a:r>
                      <a:endParaRPr lang="de-DE" sz="28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800" dirty="0">
                          <a:latin typeface="Canva Sans" panose="020B0604020202020204" charset="0"/>
                        </a:rPr>
                        <a:t>It is more beautiful.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3" name="TextBox 9">
            <a:extLst>
              <a:ext uri="{FF2B5EF4-FFF2-40B4-BE49-F238E27FC236}">
                <a16:creationId xmlns:a16="http://schemas.microsoft.com/office/drawing/2014/main" id="{0F01E76F-EABC-6F15-2A86-043652384ECC}"/>
              </a:ext>
            </a:extLst>
          </p:cNvPr>
          <p:cNvSpPr txBox="1"/>
          <p:nvPr/>
        </p:nvSpPr>
        <p:spPr>
          <a:xfrm>
            <a:off x="9906000" y="373512"/>
            <a:ext cx="8153400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5.1</a:t>
            </a:r>
            <a:r>
              <a:rPr lang="en-US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Recognizing good health information on the internet</a:t>
            </a:r>
          </a:p>
          <a:p>
            <a:pPr algn="l">
              <a:lnSpc>
                <a:spcPts val="4760"/>
              </a:lnSpc>
            </a:pPr>
            <a:endParaRPr lang="en-US" sz="3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1852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B0EB-5E11-84C7-69D5-79485B4EA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3C506C-717C-398F-7A7D-8F9D7C115654}"/>
              </a:ext>
            </a:extLst>
          </p:cNvPr>
          <p:cNvSpPr/>
          <p:nvPr/>
        </p:nvSpPr>
        <p:spPr>
          <a:xfrm>
            <a:off x="461084" y="8179496"/>
            <a:ext cx="1669219" cy="1815640"/>
          </a:xfrm>
          <a:custGeom>
            <a:avLst/>
            <a:gdLst/>
            <a:ahLst/>
            <a:cxnLst/>
            <a:rect l="l" t="t" r="r" b="b"/>
            <a:pathLst>
              <a:path w="1669219" h="1815640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1141" t="-808471" r="-1470964" b="-81045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B073DD0-8381-FD0F-4B1B-D5DD2D9991B1}"/>
              </a:ext>
            </a:extLst>
          </p:cNvPr>
          <p:cNvSpPr txBox="1"/>
          <p:nvPr/>
        </p:nvSpPr>
        <p:spPr>
          <a:xfrm>
            <a:off x="1028700" y="1471696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50" b="1" dirty="0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Self-Evaluation Quiz 3/3</a:t>
            </a:r>
            <a:endParaRPr lang="en-US" sz="5199" b="1" dirty="0">
              <a:solidFill>
                <a:srgbClr val="01837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EE19518-4431-371B-101F-AF7FEBAEE13A}"/>
              </a:ext>
            </a:extLst>
          </p:cNvPr>
          <p:cNvSpPr txBox="1"/>
          <p:nvPr/>
        </p:nvSpPr>
        <p:spPr>
          <a:xfrm>
            <a:off x="9906000" y="373512"/>
            <a:ext cx="8153400" cy="1805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 dirty="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5.1</a:t>
            </a:r>
            <a:r>
              <a:rPr lang="en-US" sz="3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Recognizing good health information on the internet</a:t>
            </a:r>
          </a:p>
          <a:p>
            <a:pPr algn="l">
              <a:lnSpc>
                <a:spcPts val="4760"/>
              </a:lnSpc>
            </a:pPr>
            <a:endParaRPr lang="en-US" sz="3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08F78D8-3CD2-396B-95A8-E15767329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6407"/>
              </p:ext>
            </p:extLst>
          </p:nvPr>
        </p:nvGraphicFramePr>
        <p:xfrm>
          <a:off x="3046828" y="3065909"/>
          <a:ext cx="12192000" cy="1010791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10107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000" dirty="0">
                          <a:latin typeface="Canva Sans" panose="020B0604020202020204" charset="0"/>
                        </a:rPr>
                        <a:t>It is important to check, by whom the text was written, to see if the source is trustable.</a:t>
                      </a:r>
                      <a:endParaRPr lang="de-DE" sz="20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Canva Sans" panose="020B0604020202020204" charset="0"/>
                        </a:rPr>
                        <a:t>b) </a:t>
                      </a:r>
                      <a:r>
                        <a:rPr lang="en-US" sz="2000" dirty="0">
                          <a:latin typeface="Canva Sans" panose="020B0604020202020204" charset="0"/>
                        </a:rPr>
                        <a:t>It is not important to check, by whom the text was written, as everything you can find on the internet is correct.</a:t>
                      </a:r>
                      <a:endParaRPr lang="de-DE" sz="20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4AD02B86-6E61-2548-F9AF-D59EB6457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93661"/>
              </p:ext>
            </p:extLst>
          </p:nvPr>
        </p:nvGraphicFramePr>
        <p:xfrm>
          <a:off x="3046828" y="4442460"/>
          <a:ext cx="12192000" cy="701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000" dirty="0">
                          <a:latin typeface="Canva Sans" panose="020B0604020202020204" charset="0"/>
                        </a:rPr>
                        <a:t>It is important to check if a date is published, to see if the information is new.</a:t>
                      </a:r>
                      <a:endParaRPr lang="de-DE" sz="20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va Sans" panose="020B0604020202020204" charset="0"/>
                        </a:rPr>
                        <a:t>b) It is not important to check if a date is published. Everything on the internet is new.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F56E43E-4B4F-3A4D-B530-45F784FF0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37556"/>
              </p:ext>
            </p:extLst>
          </p:nvPr>
        </p:nvGraphicFramePr>
        <p:xfrm>
          <a:off x="3030416" y="5676900"/>
          <a:ext cx="12192000" cy="10058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000" dirty="0">
                          <a:latin typeface="Canva Sans" panose="020B0604020202020204" charset="0"/>
                        </a:rPr>
                        <a:t>It is good if a website has advertising, because someone get paid for publishing these information.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va Sans" panose="020B0604020202020204" charset="0"/>
                        </a:rPr>
                        <a:t>b) It is not good if a website has advertising, because that can indicate that the information is not neutral.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A732BE2-9378-7D16-D422-00700279C734}"/>
              </a:ext>
            </a:extLst>
          </p:cNvPr>
          <p:cNvSpPr txBox="1"/>
          <p:nvPr/>
        </p:nvSpPr>
        <p:spPr>
          <a:xfrm>
            <a:off x="3054927" y="23587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Indicate which statement is correct.</a:t>
            </a:r>
            <a:endParaRPr lang="de-DE" sz="2800" b="1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78E786B-70A3-9673-671F-99EA454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71475"/>
              </p:ext>
            </p:extLst>
          </p:nvPr>
        </p:nvGraphicFramePr>
        <p:xfrm>
          <a:off x="3054927" y="6911340"/>
          <a:ext cx="12192000" cy="701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It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is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not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important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to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check,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where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the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information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comes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from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,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as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everything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on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the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internet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is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 </a:t>
                      </a:r>
                      <a:r>
                        <a:rPr lang="de-DE" sz="2000" dirty="0" err="1">
                          <a:latin typeface="Canva Sans" panose="020B0604020202020204" charset="0"/>
                        </a:rPr>
                        <a:t>correct</a:t>
                      </a:r>
                      <a:r>
                        <a:rPr lang="de-DE" sz="2000" dirty="0">
                          <a:latin typeface="Canva Sans" panose="020B0604020202020204" charset="0"/>
                        </a:rPr>
                        <a:t>.</a:t>
                      </a:r>
                      <a:endParaRPr lang="en-US" sz="2000" dirty="0">
                        <a:latin typeface="Canva Sans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va Sans" panose="020B0604020202020204" charset="0"/>
                        </a:rPr>
                        <a:t>b) It is important to check, where information comes from, to see if it is a good source.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ECBE1E5-6F18-08E9-C4EE-CB1A1F763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21264"/>
              </p:ext>
            </p:extLst>
          </p:nvPr>
        </p:nvGraphicFramePr>
        <p:xfrm>
          <a:off x="3054927" y="8106029"/>
          <a:ext cx="12192000" cy="70104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75753207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28342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Canva Sans" panose="020B0604020202020204" charset="0"/>
                        </a:rPr>
                        <a:t>a) </a:t>
                      </a:r>
                      <a:r>
                        <a:rPr lang="en-US" sz="2000" dirty="0">
                          <a:latin typeface="Canva Sans" panose="020B0604020202020204" charset="0"/>
                        </a:rPr>
                        <a:t>The information needs to be complicated, as this indicates that it is scientific.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va Sans" panose="020B0604020202020204" charset="0"/>
                        </a:rPr>
                        <a:t>b) The information needs to be easy to understand, so everyone can understand it.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7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68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8c22124cae7fb9bc2df0bf4b052718cb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baf3dee02ce1168ab08a59a192ed308b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1339B3-5946-4F60-A070-817E8E34399A}">
  <ds:schemaRefs>
    <ds:schemaRef ds:uri="http://schemas.microsoft.com/office/infopath/2007/PartnerControls"/>
    <ds:schemaRef ds:uri="http://www.w3.org/XML/1998/namespace"/>
    <ds:schemaRef ds:uri="ab499b85-ee38-415b-b043-bdc43eb64582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4fbeab7-fb0d-43e0-9bfd-65c730e689d6"/>
    <ds:schemaRef ds:uri="http://purl.org/dc/elements/1.1/"/>
    <ds:schemaRef ds:uri="ab5b9d58-91f2-4d29-8dac-40d1d1ebed7d"/>
    <ds:schemaRef ds:uri="ec166e02-4614-4a57-9412-a898d5bb7af9"/>
  </ds:schemaRefs>
</ds:datastoreItem>
</file>

<file path=customXml/itemProps2.xml><?xml version="1.0" encoding="utf-8"?>
<ds:datastoreItem xmlns:ds="http://schemas.openxmlformats.org/officeDocument/2006/customXml" ds:itemID="{D03299EE-675F-4F76-893C-4082AB82E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8CA161-941D-419E-BFDE-025BADF8C87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Custom</PresentationFormat>
  <Paragraphs>45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3_DHTA_5.1_en</dc:title>
  <cp:lastModifiedBy>Jenny Wielga</cp:lastModifiedBy>
  <cp:revision>23</cp:revision>
  <dcterms:created xsi:type="dcterms:W3CDTF">2006-08-16T00:00:00Z</dcterms:created>
  <dcterms:modified xsi:type="dcterms:W3CDTF">2026-01-14T09:36:32Z</dcterms:modified>
  <dc:identifier>DAG7mXsr-rU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