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18_9D40463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80" r:id="rId7"/>
  </p:sldIdLst>
  <p:sldSz cx="18288000" cy="10287000"/>
  <p:notesSz cx="6858000" cy="9144000"/>
  <p:embeddedFontLs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545758-DA2A-3EE5-2988-31F1907F5D86}" name="Jenny Wielga" initials="JW" userId="S::wielga@iat.eu::2fffd87d-5962-410d-a33f-f15d545c4b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F0342-2555-4D74-853C-002B98FA55FC}" v="1" dt="2026-01-13T10:36:38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microsoft.com/office/2018/10/relationships/authors" Target="authors.xml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es Sarwary" userId="3d3397cd-d73e-4ece-ae4f-73450d97fe2f" providerId="ADAL" clId="{81DF4279-875B-471F-A980-CD3512C0696F}"/>
    <pc:docChg chg="custSel delSld modSld">
      <pc:chgData name="Hares Sarwary" userId="3d3397cd-d73e-4ece-ae4f-73450d97fe2f" providerId="ADAL" clId="{81DF4279-875B-471F-A980-CD3512C0696F}" dt="2026-01-13T10:38:00.688" v="19" actId="2696"/>
      <pc:docMkLst>
        <pc:docMk/>
      </pc:docMkLst>
      <pc:sldChg chg="addSp delSp modSp mod modNotesTx">
        <pc:chgData name="Hares Sarwary" userId="3d3397cd-d73e-4ece-ae4f-73450d97fe2f" providerId="ADAL" clId="{81DF4279-875B-471F-A980-CD3512C0696F}" dt="2026-01-13T10:37:56.449" v="18" actId="6549"/>
        <pc:sldMkLst>
          <pc:docMk/>
          <pc:sldMk cId="2638235184" sldId="280"/>
        </pc:sldMkLst>
        <pc:spChg chg="mod">
          <ac:chgData name="Hares Sarwary" userId="3d3397cd-d73e-4ece-ae4f-73450d97fe2f" providerId="ADAL" clId="{81DF4279-875B-471F-A980-CD3512C0696F}" dt="2026-01-13T10:37:56.449" v="18" actId="6549"/>
          <ac:spMkLst>
            <pc:docMk/>
            <pc:sldMk cId="2638235184" sldId="280"/>
            <ac:spMk id="7" creationId="{2030F2A8-6288-62A8-A4EA-B8C2310FD858}"/>
          </ac:spMkLst>
        </pc:spChg>
        <pc:graphicFrameChg chg="add mod modGraphic">
          <ac:chgData name="Hares Sarwary" userId="3d3397cd-d73e-4ece-ae4f-73450d97fe2f" providerId="ADAL" clId="{81DF4279-875B-471F-A980-CD3512C0696F}" dt="2026-01-13T10:37:26.558" v="11" actId="465"/>
          <ac:graphicFrameMkLst>
            <pc:docMk/>
            <pc:sldMk cId="2638235184" sldId="280"/>
            <ac:graphicFrameMk id="3" creationId="{AFD1BA6B-6787-8317-44DD-724CCCCF5B13}"/>
          </ac:graphicFrameMkLst>
        </pc:graphicFrameChg>
        <pc:graphicFrameChg chg="add mod modGraphic">
          <ac:chgData name="Hares Sarwary" userId="3d3397cd-d73e-4ece-ae4f-73450d97fe2f" providerId="ADAL" clId="{81DF4279-875B-471F-A980-CD3512C0696F}" dt="2026-01-13T10:37:01.436" v="8" actId="20577"/>
          <ac:graphicFrameMkLst>
            <pc:docMk/>
            <pc:sldMk cId="2638235184" sldId="280"/>
            <ac:graphicFrameMk id="4" creationId="{E5BD6906-650B-A8AD-77B7-366275C1C70E}"/>
          </ac:graphicFrameMkLst>
        </pc:graphicFrameChg>
        <pc:graphicFrameChg chg="mod">
          <ac:chgData name="Hares Sarwary" userId="3d3397cd-d73e-4ece-ae4f-73450d97fe2f" providerId="ADAL" clId="{81DF4279-875B-471F-A980-CD3512C0696F}" dt="2026-01-13T10:37:22.249" v="10" actId="408"/>
          <ac:graphicFrameMkLst>
            <pc:docMk/>
            <pc:sldMk cId="2638235184" sldId="280"/>
            <ac:graphicFrameMk id="11" creationId="{58CC4973-E2D9-CE53-DF24-AC5119F5394A}"/>
          </ac:graphicFrameMkLst>
        </pc:graphicFrameChg>
        <pc:graphicFrameChg chg="del">
          <ac:chgData name="Hares Sarwary" userId="3d3397cd-d73e-4ece-ae4f-73450d97fe2f" providerId="ADAL" clId="{81DF4279-875B-471F-A980-CD3512C0696F}" dt="2026-01-13T10:36:29.426" v="0" actId="478"/>
          <ac:graphicFrameMkLst>
            <pc:docMk/>
            <pc:sldMk cId="2638235184" sldId="280"/>
            <ac:graphicFrameMk id="12" creationId="{E0C8E4AF-BA18-D4D9-EBE8-60320C72ACB2}"/>
          </ac:graphicFrameMkLst>
        </pc:graphicFrameChg>
        <pc:graphicFrameChg chg="del">
          <ac:chgData name="Hares Sarwary" userId="3d3397cd-d73e-4ece-ae4f-73450d97fe2f" providerId="ADAL" clId="{81DF4279-875B-471F-A980-CD3512C0696F}" dt="2026-01-13T10:36:29.426" v="0" actId="478"/>
          <ac:graphicFrameMkLst>
            <pc:docMk/>
            <pc:sldMk cId="2638235184" sldId="280"/>
            <ac:graphicFrameMk id="13" creationId="{1CA4B670-A6B9-F451-672A-0980CE9BDFDB}"/>
          </ac:graphicFrameMkLst>
        </pc:graphicFrameChg>
      </pc:sldChg>
      <pc:sldChg chg="del">
        <pc:chgData name="Hares Sarwary" userId="3d3397cd-d73e-4ece-ae4f-73450d97fe2f" providerId="ADAL" clId="{81DF4279-875B-471F-A980-CD3512C0696F}" dt="2026-01-13T10:38:00.688" v="19" actId="2696"/>
        <pc:sldMkLst>
          <pc:docMk/>
          <pc:sldMk cId="2118527712" sldId="281"/>
        </pc:sldMkLst>
      </pc:sldChg>
    </pc:docChg>
  </pc:docChgLst>
</pc:chgInfo>
</file>

<file path=ppt/comments/modernComment_118_9D40463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8C6447-B62F-4232-B40A-F7CC35BD7AE1}" authorId="{17545758-DA2A-3EE5-2988-31F1907F5D86}" status="resolved" created="2026-01-13T10:03:29.040" complete="100000">
    <pc:sldMkLst xmlns:pc="http://schemas.microsoft.com/office/powerpoint/2013/main/command">
      <pc:docMk/>
      <pc:sldMk cId="2638235184" sldId="280"/>
    </pc:sldMkLst>
    <p188:txBody>
      <a:bodyPr/>
      <a:lstStyle/>
      <a:p>
        <a:r>
          <a:rPr lang="de-DE"/>
          <a:t>Hier würde ich Frage 2 und 3 streichen - irgendwie ist das für mich in erster Linie nur eine Wiederholung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D47F4-1C0B-4500-91B6-125806F05AC5}" type="datetimeFigureOut">
              <a:rPr lang="de-DE" smtClean="0"/>
              <a:t>13.01.2026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82891-8785-4916-8333-EE7E8B666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80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1) A </a:t>
            </a:r>
            <a:r>
              <a:rPr lang="de-DE" dirty="0" err="1"/>
              <a:t>correct</a:t>
            </a:r>
            <a:r>
              <a:rPr lang="de-DE" dirty="0"/>
              <a:t>; 2) B </a:t>
            </a:r>
            <a:r>
              <a:rPr lang="de-DE" dirty="0" err="1"/>
              <a:t>correct</a:t>
            </a:r>
            <a:r>
              <a:rPr lang="de-DE" dirty="0"/>
              <a:t>; 3) A </a:t>
            </a:r>
            <a:r>
              <a:rPr lang="de-DE" dirty="0" err="1"/>
              <a:t>correct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7EE6-433A-4631-8517-1FA1F9F1AE0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43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8_9D4046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0075" y="285750"/>
            <a:ext cx="3957638" cy="1614488"/>
          </a:xfrm>
          <a:custGeom>
            <a:avLst/>
            <a:gdLst/>
            <a:ahLst/>
            <a:cxnLst/>
            <a:rect l="l" t="t" r="r" b="b"/>
            <a:pathLst>
              <a:path w="3957638" h="1614488">
                <a:moveTo>
                  <a:pt x="0" y="0"/>
                </a:moveTo>
                <a:lnTo>
                  <a:pt x="3957637" y="0"/>
                </a:lnTo>
                <a:lnTo>
                  <a:pt x="3957637" y="1614488"/>
                </a:lnTo>
                <a:lnTo>
                  <a:pt x="0" y="1614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600075" y="9072562"/>
            <a:ext cx="4029075" cy="828675"/>
          </a:xfrm>
          <a:custGeom>
            <a:avLst/>
            <a:gdLst/>
            <a:ahLst/>
            <a:cxnLst/>
            <a:rect l="l" t="t" r="r" b="b"/>
            <a:pathLst>
              <a:path w="4029075" h="828675">
                <a:moveTo>
                  <a:pt x="0" y="0"/>
                </a:moveTo>
                <a:lnTo>
                  <a:pt x="4029075" y="0"/>
                </a:lnTo>
                <a:lnTo>
                  <a:pt x="4029075" y="828676"/>
                </a:lnTo>
                <a:lnTo>
                  <a:pt x="0" y="828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4793316" y="9029700"/>
            <a:ext cx="12773025" cy="871538"/>
          </a:xfrm>
          <a:custGeom>
            <a:avLst/>
            <a:gdLst/>
            <a:ahLst/>
            <a:cxnLst/>
            <a:rect l="l" t="t" r="r" b="b"/>
            <a:pathLst>
              <a:path w="12773025" h="871538">
                <a:moveTo>
                  <a:pt x="0" y="0"/>
                </a:moveTo>
                <a:lnTo>
                  <a:pt x="12773025" y="0"/>
                </a:lnTo>
                <a:lnTo>
                  <a:pt x="12773025" y="871538"/>
                </a:lnTo>
                <a:lnTo>
                  <a:pt x="0" y="8715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869" t="-1221739" r="-13411" b="-12394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5787439" y="7236557"/>
            <a:ext cx="1628775" cy="1614488"/>
          </a:xfrm>
          <a:custGeom>
            <a:avLst/>
            <a:gdLst/>
            <a:ahLst/>
            <a:cxnLst/>
            <a:rect l="l" t="t" r="r" b="b"/>
            <a:pathLst>
              <a:path w="1628775" h="1614488">
                <a:moveTo>
                  <a:pt x="0" y="0"/>
                </a:moveTo>
                <a:lnTo>
                  <a:pt x="1628775" y="0"/>
                </a:lnTo>
                <a:lnTo>
                  <a:pt x="1628775" y="1614487"/>
                </a:lnTo>
                <a:lnTo>
                  <a:pt x="0" y="16144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12666817" y="516117"/>
            <a:ext cx="4603018" cy="68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75"/>
              </a:lnSpc>
            </a:pPr>
            <a:r>
              <a:rPr lang="en-US" sz="4053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41975" y="1930221"/>
            <a:ext cx="13126351" cy="845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56"/>
              </a:lnSpc>
            </a:pPr>
            <a:r>
              <a:rPr lang="en-US" sz="4969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What is digital health literacy?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55640" y="3031001"/>
            <a:ext cx="16930613" cy="11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778"/>
              </a:lnSpc>
            </a:pPr>
            <a:r>
              <a:rPr lang="en-US" sz="44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5. Use health information from the internet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37619" y="741721"/>
            <a:ext cx="102427" cy="47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6"/>
              </a:lnSpc>
            </a:pPr>
            <a:r>
              <a:rPr lang="en-US" sz="304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115179" y="5332719"/>
            <a:ext cx="7244879" cy="882082"/>
            <a:chOff x="0" y="0"/>
            <a:chExt cx="9659838" cy="117610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9525"/>
              <a:ext cx="9659838" cy="58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61"/>
                </a:lnSpc>
              </a:pPr>
              <a:r>
                <a:rPr lang="en-US" sz="3003" dirty="0">
                  <a:solidFill>
                    <a:srgbClr val="018378"/>
                  </a:solidFill>
                  <a:latin typeface="Open Sans"/>
                  <a:ea typeface="Open Sans"/>
                  <a:cs typeface="Open Sans"/>
                  <a:sym typeface="Open Sans"/>
                </a:rPr>
                <a:t>5. 2 FIND GOOD HEALTH INFORMATION: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49936" y="607195"/>
              <a:ext cx="7183850" cy="568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71"/>
                </a:lnSpc>
              </a:pPr>
              <a:r>
                <a:rPr lang="en-US" sz="2927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ID-HEALTH CATALOG BENEFITS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0075" y="285750"/>
            <a:ext cx="3957638" cy="1614488"/>
          </a:xfrm>
          <a:custGeom>
            <a:avLst/>
            <a:gdLst/>
            <a:ahLst/>
            <a:cxnLst/>
            <a:rect l="l" t="t" r="r" b="b"/>
            <a:pathLst>
              <a:path w="3957638" h="1614488">
                <a:moveTo>
                  <a:pt x="0" y="0"/>
                </a:moveTo>
                <a:lnTo>
                  <a:pt x="3957637" y="0"/>
                </a:lnTo>
                <a:lnTo>
                  <a:pt x="3957637" y="1614488"/>
                </a:lnTo>
                <a:lnTo>
                  <a:pt x="0" y="1614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600075" y="9072562"/>
            <a:ext cx="4029075" cy="828675"/>
          </a:xfrm>
          <a:custGeom>
            <a:avLst/>
            <a:gdLst/>
            <a:ahLst/>
            <a:cxnLst/>
            <a:rect l="l" t="t" r="r" b="b"/>
            <a:pathLst>
              <a:path w="4029075" h="828675">
                <a:moveTo>
                  <a:pt x="0" y="0"/>
                </a:moveTo>
                <a:lnTo>
                  <a:pt x="4029075" y="0"/>
                </a:lnTo>
                <a:lnTo>
                  <a:pt x="4029075" y="828676"/>
                </a:lnTo>
                <a:lnTo>
                  <a:pt x="0" y="828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743075" y="4086225"/>
            <a:ext cx="4057650" cy="1643062"/>
          </a:xfrm>
          <a:custGeom>
            <a:avLst/>
            <a:gdLst/>
            <a:ahLst/>
            <a:cxnLst/>
            <a:rect l="l" t="t" r="r" b="b"/>
            <a:pathLst>
              <a:path w="4057650" h="1643062">
                <a:moveTo>
                  <a:pt x="0" y="0"/>
                </a:moveTo>
                <a:lnTo>
                  <a:pt x="4057650" y="0"/>
                </a:lnTo>
                <a:lnTo>
                  <a:pt x="4057650" y="1643063"/>
                </a:lnTo>
                <a:lnTo>
                  <a:pt x="0" y="1643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68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6115050" y="2771775"/>
            <a:ext cx="3028950" cy="2614612"/>
          </a:xfrm>
          <a:custGeom>
            <a:avLst/>
            <a:gdLst/>
            <a:ahLst/>
            <a:cxnLst/>
            <a:rect l="l" t="t" r="r" b="b"/>
            <a:pathLst>
              <a:path w="3028950" h="2614612">
                <a:moveTo>
                  <a:pt x="0" y="0"/>
                </a:moveTo>
                <a:lnTo>
                  <a:pt x="3028950" y="0"/>
                </a:lnTo>
                <a:lnTo>
                  <a:pt x="3028950" y="2614613"/>
                </a:lnTo>
                <a:lnTo>
                  <a:pt x="0" y="26146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9558338" y="3857625"/>
            <a:ext cx="3343275" cy="1614488"/>
          </a:xfrm>
          <a:custGeom>
            <a:avLst/>
            <a:gdLst/>
            <a:ahLst/>
            <a:cxnLst/>
            <a:rect l="l" t="t" r="r" b="b"/>
            <a:pathLst>
              <a:path w="3343275" h="1614488">
                <a:moveTo>
                  <a:pt x="0" y="0"/>
                </a:moveTo>
                <a:lnTo>
                  <a:pt x="3343274" y="0"/>
                </a:lnTo>
                <a:lnTo>
                  <a:pt x="3343274" y="1614487"/>
                </a:lnTo>
                <a:lnTo>
                  <a:pt x="0" y="1614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13887450" y="3429000"/>
            <a:ext cx="3371850" cy="2043112"/>
          </a:xfrm>
          <a:custGeom>
            <a:avLst/>
            <a:gdLst/>
            <a:ahLst/>
            <a:cxnLst/>
            <a:rect l="l" t="t" r="r" b="b"/>
            <a:pathLst>
              <a:path w="3371850" h="2043112">
                <a:moveTo>
                  <a:pt x="0" y="0"/>
                </a:moveTo>
                <a:lnTo>
                  <a:pt x="3371850" y="0"/>
                </a:lnTo>
                <a:lnTo>
                  <a:pt x="3371850" y="2043112"/>
                </a:lnTo>
                <a:lnTo>
                  <a:pt x="0" y="20431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757362" y="5943600"/>
            <a:ext cx="4029075" cy="1943100"/>
          </a:xfrm>
          <a:custGeom>
            <a:avLst/>
            <a:gdLst/>
            <a:ahLst/>
            <a:cxnLst/>
            <a:rect l="l" t="t" r="r" b="b"/>
            <a:pathLst>
              <a:path w="4029075" h="1943100">
                <a:moveTo>
                  <a:pt x="0" y="0"/>
                </a:moveTo>
                <a:lnTo>
                  <a:pt x="4029076" y="0"/>
                </a:lnTo>
                <a:lnTo>
                  <a:pt x="4029076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6115050" y="6172200"/>
            <a:ext cx="2614612" cy="1471612"/>
          </a:xfrm>
          <a:custGeom>
            <a:avLst/>
            <a:gdLst/>
            <a:ahLst/>
            <a:cxnLst/>
            <a:rect l="l" t="t" r="r" b="b"/>
            <a:pathLst>
              <a:path w="2614612" h="1471612">
                <a:moveTo>
                  <a:pt x="0" y="0"/>
                </a:moveTo>
                <a:lnTo>
                  <a:pt x="2614612" y="0"/>
                </a:lnTo>
                <a:lnTo>
                  <a:pt x="2614612" y="1471612"/>
                </a:lnTo>
                <a:lnTo>
                  <a:pt x="0" y="14716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9744075" y="6657975"/>
            <a:ext cx="3543300" cy="1228725"/>
          </a:xfrm>
          <a:custGeom>
            <a:avLst/>
            <a:gdLst/>
            <a:ahLst/>
            <a:cxnLst/>
            <a:rect l="l" t="t" r="r" b="b"/>
            <a:pathLst>
              <a:path w="3543300" h="1228725">
                <a:moveTo>
                  <a:pt x="0" y="0"/>
                </a:moveTo>
                <a:lnTo>
                  <a:pt x="3543300" y="0"/>
                </a:lnTo>
                <a:lnTo>
                  <a:pt x="3543300" y="1228725"/>
                </a:lnTo>
                <a:lnTo>
                  <a:pt x="0" y="12287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14573250" y="5872162"/>
            <a:ext cx="2000250" cy="2085975"/>
          </a:xfrm>
          <a:custGeom>
            <a:avLst/>
            <a:gdLst/>
            <a:ahLst/>
            <a:cxnLst/>
            <a:rect l="l" t="t" r="r" b="b"/>
            <a:pathLst>
              <a:path w="2000250" h="2085975">
                <a:moveTo>
                  <a:pt x="0" y="0"/>
                </a:moveTo>
                <a:lnTo>
                  <a:pt x="2000250" y="0"/>
                </a:lnTo>
                <a:lnTo>
                  <a:pt x="2000250" y="2085976"/>
                </a:lnTo>
                <a:lnTo>
                  <a:pt x="0" y="208597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12532995" y="516117"/>
            <a:ext cx="4603018" cy="68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75"/>
              </a:lnSpc>
            </a:pPr>
            <a:r>
              <a:rPr lang="en-US" sz="4053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9685" y="2074631"/>
            <a:ext cx="4413058" cy="1204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3"/>
              </a:lnSpc>
            </a:pPr>
            <a:r>
              <a:rPr lang="en-US" sz="6982" b="1" spc="13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Partner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B52C2-440B-B4B1-D888-727A6B6A3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D36FB39-A7A2-21D0-1F65-E7029A915201}"/>
              </a:ext>
            </a:extLst>
          </p:cNvPr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030F2A8-6288-62A8-A4EA-B8C2310FD858}"/>
              </a:ext>
            </a:extLst>
          </p:cNvPr>
          <p:cNvSpPr txBox="1"/>
          <p:nvPr/>
        </p:nvSpPr>
        <p:spPr>
          <a:xfrm>
            <a:off x="1028700" y="1471696"/>
            <a:ext cx="162306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Self-Evaluation Quiz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04CC8F1-C673-2E6C-DDAD-68B57D2A2A48}"/>
              </a:ext>
            </a:extLst>
          </p:cNvPr>
          <p:cNvSpPr txBox="1"/>
          <p:nvPr/>
        </p:nvSpPr>
        <p:spPr>
          <a:xfrm>
            <a:off x="9906000" y="373512"/>
            <a:ext cx="8153400" cy="1189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5.2</a:t>
            </a:r>
            <a:r>
              <a:rPr lang="en-US" sz="3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Find good health information: ID-Health catalog benefits</a:t>
            </a:r>
            <a:endParaRPr lang="en-US" sz="36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58CC4973-E2D9-CE53-DF24-AC5119F53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87133"/>
              </p:ext>
            </p:extLst>
          </p:nvPr>
        </p:nvGraphicFramePr>
        <p:xfrm>
          <a:off x="3039755" y="2728477"/>
          <a:ext cx="12192000" cy="188976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nva Sans" panose="020B0604020202020204" charset="0"/>
                        </a:rPr>
                        <a:t>1. What is the ID-HEALTH catalog?</a:t>
                      </a:r>
                      <a:endParaRPr lang="de-DE" sz="2800" b="1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nva Sans" panose="020B0604020202020204"/>
                        </a:rPr>
                        <a:t>a) A list of verified health websites to help you find good health information quickly.</a:t>
                      </a:r>
                      <a:endParaRPr lang="de-DE" sz="2800" dirty="0">
                        <a:latin typeface="Canva Sans" panose="020B06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>
                          <a:latin typeface="Canva Sans" panose="020B0604020202020204"/>
                        </a:rPr>
                        <a:t>b) </a:t>
                      </a:r>
                      <a:r>
                        <a:rPr lang="en-US" sz="2800" dirty="0"/>
                        <a:t>A place where you get cat videos.</a:t>
                      </a:r>
                      <a:endParaRPr lang="de-DE" sz="2800" dirty="0">
                        <a:latin typeface="Canva Sans" panose="020B0604020202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FD1BA6B-6787-8317-44DD-724CCCCF5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719463"/>
              </p:ext>
            </p:extLst>
          </p:nvPr>
        </p:nvGraphicFramePr>
        <p:xfrm>
          <a:off x="3031511" y="4935227"/>
          <a:ext cx="12192000" cy="1440696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7203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nva Sans" panose="020B0604020202020204" charset="0"/>
                        </a:rPr>
                        <a:t>2. Does the ID-HEALTH catalog replace a doctor’s advice?</a:t>
                      </a:r>
                      <a:endParaRPr lang="de-DE" sz="2800" b="1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720348"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Canva Sans" panose="020B0604020202020204" charset="0"/>
                        </a:rPr>
                        <a:t>a) </a:t>
                      </a:r>
                      <a:r>
                        <a:rPr lang="en-US" sz="2800" dirty="0">
                          <a:latin typeface="Canva Sans" panose="020B0604020202020204" charset="0"/>
                        </a:rPr>
                        <a:t>Yes.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>
                          <a:latin typeface="Canva Sans" panose="020B0604020202020204" charset="0"/>
                        </a:rPr>
                        <a:t>b) </a:t>
                      </a:r>
                      <a:r>
                        <a:rPr lang="en-US" sz="2800" dirty="0">
                          <a:latin typeface="Canva Sans" panose="020B0604020202020204" charset="0"/>
                        </a:rPr>
                        <a:t>No.</a:t>
                      </a:r>
                      <a:endParaRPr lang="de-DE" sz="2800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5BD6906-650B-A8AD-77B7-366275C1C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324270"/>
              </p:ext>
            </p:extLst>
          </p:nvPr>
        </p:nvGraphicFramePr>
        <p:xfrm>
          <a:off x="3048000" y="6692914"/>
          <a:ext cx="12192000" cy="1938043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7185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nva Sans" panose="020B0604020202020204" charset="0"/>
                        </a:rPr>
                        <a:t>3. What is still a good idea to do after finding a website in the catalog?</a:t>
                      </a:r>
                      <a:endParaRPr lang="de-DE" sz="2800" b="1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121951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nva Sans" panose="020B0604020202020204" charset="0"/>
                        </a:rPr>
                        <a:t>a) Use the 5 rules to check if it is a good website.</a:t>
                      </a:r>
                      <a:endParaRPr lang="de-DE" sz="2800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>
                          <a:latin typeface="Canva Sans" panose="020B0604020202020204" charset="0"/>
                        </a:rPr>
                        <a:t>b) </a:t>
                      </a:r>
                      <a:r>
                        <a:rPr lang="en-US" sz="2800" dirty="0">
                          <a:latin typeface="Canva Sans" panose="020B0604020202020204" charset="0"/>
                        </a:rPr>
                        <a:t>Write the websites name on a table.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2351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b9d58-91f2-4d29-8dac-40d1d1ebed7d">
      <Terms xmlns="http://schemas.microsoft.com/office/infopath/2007/PartnerControls"/>
    </lcf76f155ced4ddcb4097134ff3c332f>
    <TaxCatchAll xmlns="ec166e02-4614-4a57-9412-a898d5bb7a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1AC75F8B7B794F85269DC7226EC003" ma:contentTypeVersion="13" ma:contentTypeDescription="Ein neues Dokument erstellen." ma:contentTypeScope="" ma:versionID="5e2cac7affe53852c0ef9212e0359a74">
  <xsd:schema xmlns:xsd="http://www.w3.org/2001/XMLSchema" xmlns:xs="http://www.w3.org/2001/XMLSchema" xmlns:p="http://schemas.microsoft.com/office/2006/metadata/properties" xmlns:ns2="ab5b9d58-91f2-4d29-8dac-40d1d1ebed7d" xmlns:ns3="ec166e02-4614-4a57-9412-a898d5bb7af9" targetNamespace="http://schemas.microsoft.com/office/2006/metadata/properties" ma:root="true" ma:fieldsID="f0ca0b26852d61ca2837e7e40bf4c3f8" ns2:_="" ns3:_="">
    <xsd:import namespace="ab5b9d58-91f2-4d29-8dac-40d1d1ebed7d"/>
    <xsd:import namespace="ec166e02-4614-4a57-9412-a898d5bb7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9d58-91f2-4d29-8dac-40d1d1ebe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edef787-5e0f-4157-8463-14f7453d47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66e02-4614-4a57-9412-a898d5bb7a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5871ec-b9b0-4dc7-871a-d03ee1d7d02c}" ma:internalName="TaxCatchAll" ma:showField="CatchAllData" ma:web="ec166e02-4614-4a57-9412-a898d5bb7a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54203A-4846-48DD-8E20-4C51A505DB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8C8696-F61D-4D30-9004-58DC529B8460}">
  <ds:schemaRefs>
    <ds:schemaRef ds:uri="http://www.w3.org/XML/1998/namespace"/>
    <ds:schemaRef ds:uri="http://purl.org/dc/dcmitype/"/>
    <ds:schemaRef ds:uri="http://schemas.microsoft.com/office/2006/metadata/properties"/>
    <ds:schemaRef ds:uri="a4fbeab7-fb0d-43e0-9bfd-65c730e689d6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ab499b85-ee38-415b-b043-bdc43eb64582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2A801E8-E682-4540-B6D1-F77AC3DE62E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Benutzerdefiniert</PresentationFormat>
  <Paragraphs>21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Aptos</vt:lpstr>
      <vt:lpstr>Open Sans</vt:lpstr>
      <vt:lpstr>Canva Sans</vt:lpstr>
      <vt:lpstr>Open Sans Bold</vt:lpstr>
      <vt:lpstr>Calibri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3_DHTA_5.2_en</dc:title>
  <cp:lastModifiedBy>Hares Sarwary</cp:lastModifiedBy>
  <cp:revision>9</cp:revision>
  <dcterms:created xsi:type="dcterms:W3CDTF">2006-08-16T00:00:00Z</dcterms:created>
  <dcterms:modified xsi:type="dcterms:W3CDTF">2026-01-13T10:38:03Z</dcterms:modified>
  <dc:identifier>DAG7mmHP_XA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0x0101006F1AC75F8B7B794F85269DC7226EC003</vt:lpwstr>
  </property>
  <property fmtid="{D5CDD505-2E9C-101B-9397-08002B2CF9AE}" pid="3" name="MediaServiceImageTags">
    <vt:lpwstr/>
  </property>
</Properties>
</file>