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2" r:id="rId2"/>
    <p:sldId id="271" r:id="rId3"/>
    <p:sldId id="316" r:id="rId4"/>
    <p:sldId id="317" r:id="rId5"/>
    <p:sldId id="319" r:id="rId6"/>
    <p:sldId id="314" r:id="rId7"/>
  </p:sldIdLst>
  <p:sldSz cx="12192000" cy="6858000"/>
  <p:notesSz cx="6858000" cy="9144000"/>
  <p:custDataLst>
    <p:tags r:id="rId9"/>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CD87F-72E7-4F03-BDA5-8FDEA4EEB4C0}" v="19" dt="2026-02-10T12:30:40.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88" d="100"/>
          <a:sy n="88" d="100"/>
        </p:scale>
        <p:origin x="117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two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does self-knowledge mean?
!! Option A:
! It means you understand your mind and your body.
When you understand yourself, you can take better care of your health.
! If you agree, click the blue box.
! Or
!! Option B:
! It means your family and your doctor know you perfectly.
!If you agree, click the orange box.</a:t>
            </a:r>
          </a:p>
          <a:p>
            <a:endParaRPr lang="en-US"/>
          </a:p>
          <a:p>
            <a:r>
              <a:rPr lang="en-US"/>
              <a:t>Well done! That is correct.</a:t>
            </a:r>
          </a:p>
          <a:p>
            <a:endParaRPr lang="en-US"/>
          </a:p>
          <a:p>
            <a:r>
              <a:rPr lang="en-US"/>
              <a:t>Not correct.!
Try again.!
You can ask your trainer for help.</a:t>
            </a:r>
            <a:endParaRPr lang="el-GR" dirty="0"/>
          </a:p>
        </p:txBody>
      </p:sp>
      <p:sp>
        <p:nvSpPr>
          <p:cNvPr id="4" name="Slide Number Placeholder 3"/>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88585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0188-20C2-BC69-BE2D-A6BBCEA4E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05F48-9EEB-D348-9FD0-7F8796226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2395C-9320-555A-1510-954F2062809C}"/>
              </a:ext>
            </a:extLst>
          </p:cNvPr>
          <p:cNvSpPr>
            <a:spLocks noGrp="1"/>
          </p:cNvSpPr>
          <p:nvPr>
            <p:ph type="body" idx="1"/>
          </p:nvPr>
        </p:nvSpPr>
        <p:spPr/>
        <p:txBody>
          <a:bodyPr/>
          <a:lstStyle/>
          <a:p>
            <a:r>
              <a:rPr lang="en-US"/>
              <a:t>Does knowing yourself well help you feel better?
!! Option A: No.! Relatives and professionals take care of that. ! If you agree, click the blue box.
! Or
!! Option B: Yes.! Because I understand my body better. I notice its signals and feelings. ! If you agree, click the orange box.</a:t>
            </a:r>
          </a:p>
          <a:p>
            <a:endParaRPr lang="en-US"/>
          </a:p>
          <a:p>
            <a:r>
              <a:rPr lang="en-US"/>
              <a:t>Well done! That is correct.</a:t>
            </a:r>
          </a:p>
          <a:p>
            <a:endParaRPr lang="en-US"/>
          </a:p>
          <a:p>
            <a:r>
              <a:rPr lang="en-US"/>
              <a:t>Not correct.!
Try again.!
You can ask your trainer for help.</a:t>
            </a:r>
            <a:endParaRPr lang="en-US" dirty="0"/>
          </a:p>
        </p:txBody>
      </p:sp>
      <p:sp>
        <p:nvSpPr>
          <p:cNvPr id="4" name="Slide Number Placeholder 3">
            <a:extLst>
              <a:ext uri="{FF2B5EF4-FFF2-40B4-BE49-F238E27FC236}">
                <a16:creationId xmlns:a16="http://schemas.microsoft.com/office/drawing/2014/main" id="{735757D0-6A17-8CDE-E61C-9B46DBF3468B}"/>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3508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BD1D-399D-0F55-F905-82E09E8F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B23E3-878A-C91F-CCDC-11B1F5EF7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8D7B6-9D3E-F0E4-19CC-C4D169BAC362}"/>
              </a:ext>
            </a:extLst>
          </p:cNvPr>
          <p:cNvSpPr>
            <a:spLocks noGrp="1"/>
          </p:cNvSpPr>
          <p:nvPr>
            <p:ph type="body" idx="1"/>
          </p:nvPr>
        </p:nvSpPr>
        <p:spPr/>
        <p:txBody>
          <a:bodyPr/>
          <a:lstStyle/>
          <a:p>
            <a:r>
              <a:rPr lang="en-US"/>
              <a:t>Which choice is better, if you know how your body reacts?
!! Option A:! I do not drink sugary cola drinks. They make me feel nervous. ! If you agree, click the blue box.
!Or
!!Option B:! I drink coffee three times a day. I like it, even if it makes me feel nervous or shaky. ! If you agree, click the orange box.</a:t>
            </a:r>
          </a:p>
          <a:p>
            <a:endParaRPr lang="en-US"/>
          </a:p>
          <a:p>
            <a:r>
              <a:rPr lang="en-US"/>
              <a:t>Well done! That is correct.</a:t>
            </a:r>
          </a:p>
          <a:p>
            <a:endParaRPr lang="en-US"/>
          </a:p>
          <a:p>
            <a:r>
              <a:rPr lang="en-US"/>
              <a:t>Not correct.!
Try again.!
You can ask your trainer for help.</a:t>
            </a:r>
            <a:endParaRPr lang="el-GR" dirty="0"/>
          </a:p>
        </p:txBody>
      </p:sp>
      <p:sp>
        <p:nvSpPr>
          <p:cNvPr id="4" name="Slide Number Placeholder 3">
            <a:extLst>
              <a:ext uri="{FF2B5EF4-FFF2-40B4-BE49-F238E27FC236}">
                <a16:creationId xmlns:a16="http://schemas.microsoft.com/office/drawing/2014/main" id="{B9DD6B96-AC7C-DDFF-2DC5-82EF37831D82}"/>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181930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53387-9F90-1739-FC89-466E30C00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84D33-68DF-1690-0F9F-F76DAC8C33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E616C-C5CE-1052-EA60-A031AB0AB72C}"/>
              </a:ext>
            </a:extLst>
          </p:cNvPr>
          <p:cNvSpPr>
            <a:spLocks noGrp="1"/>
          </p:cNvSpPr>
          <p:nvPr>
            <p:ph type="body" idx="1"/>
          </p:nvPr>
        </p:nvSpPr>
        <p:spPr/>
        <p:txBody>
          <a:bodyPr/>
          <a:lstStyle/>
          <a:p>
            <a:r>
              <a:rPr lang="en-US"/>
              <a:t>Which statement is true?
!! Option A:!  It is good for me to eat fruits, legumes, and vegetables every day.
! If you agree, click the blue box.
!Or
!! Option B:! One day a week, I should eat only fruits and vegetables. ! If you agree, click the orange box.</a:t>
            </a:r>
          </a:p>
          <a:p>
            <a:endParaRPr lang="en-US"/>
          </a:p>
          <a:p>
            <a:r>
              <a:rPr lang="en-US"/>
              <a:t>Well done! That is correct.</a:t>
            </a:r>
          </a:p>
          <a:p>
            <a:endParaRPr lang="en-US"/>
          </a:p>
          <a:p>
            <a:r>
              <a:rPr lang="en-US"/>
              <a:t>Not correct.!
Try again.!
You can ask your trainer for help.</a:t>
            </a:r>
            <a:endParaRPr lang="el-GR" dirty="0"/>
          </a:p>
        </p:txBody>
      </p:sp>
      <p:sp>
        <p:nvSpPr>
          <p:cNvPr id="4" name="Slide Number Placeholder 3">
            <a:extLst>
              <a:ext uri="{FF2B5EF4-FFF2-40B4-BE49-F238E27FC236}">
                <a16:creationId xmlns:a16="http://schemas.microsoft.com/office/drawing/2014/main" id="{3EFFDD9A-7789-E256-9AF2-00097CE7339D}"/>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33309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15.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image" Target="../media/image10.png"/><Relationship Id="rId5" Type="http://schemas.microsoft.com/office/2007/relationships/media" Target="../media/media16.mp3"/><Relationship Id="rId10" Type="http://schemas.openxmlformats.org/officeDocument/2006/relationships/image" Target="../media/image3.jpg"/><Relationship Id="rId4" Type="http://schemas.openxmlformats.org/officeDocument/2006/relationships/audio" Target="../media/media15.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12" fill="hold"/>
                                        <p:tgtEl>
                                          <p:spTgt spid="2"/>
                                        </p:tgtEl>
                                      </p:cBhvr>
                                    </p:cmd>
                                  </p:childTnLst>
                                </p:cTn>
                              </p:par>
                            </p:childTnLst>
                          </p:cTn>
                        </p:par>
                        <p:par>
                          <p:cTn id="7" fill="hold">
                            <p:stCondLst>
                              <p:cond delay="25512"/>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59B29-429B-F221-D95A-880899E17CB6}"/>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1ED72AE7-D9A1-4593-FC4E-21C5D4736A21}"/>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3E437B7E-A8A6-E133-6F36-C420F671FF1A}"/>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23711134-FDD0-BB52-39EB-C3E70480DD14}"/>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What self-knowledge means?</a:t>
            </a:r>
            <a:endParaRPr lang="el-GR" sz="3200" b="1" dirty="0">
              <a:solidFill>
                <a:srgbClr val="008379"/>
              </a:solidFill>
            </a:endParaRPr>
          </a:p>
        </p:txBody>
      </p:sp>
      <p:pic>
        <p:nvPicPr>
          <p:cNvPr id="4" name="1 A Question-2">
            <a:hlinkClick r:id="" action="ppaction://media"/>
            <a:extLst>
              <a:ext uri="{FF2B5EF4-FFF2-40B4-BE49-F238E27FC236}">
                <a16:creationId xmlns:a16="http://schemas.microsoft.com/office/drawing/2014/main" id="{4FFA2DC5-3BD1-55F3-63CD-6C77AD6CE44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249275" y="803275"/>
            <a:ext cx="609600" cy="609600"/>
          </a:xfrm>
          <a:prstGeom prst="rect">
            <a:avLst/>
          </a:prstGeom>
        </p:spPr>
      </p:pic>
      <p:pic>
        <p:nvPicPr>
          <p:cNvPr id="8" name="1 A Correct-3">
            <a:hlinkClick r:id="" action="ppaction://media"/>
            <a:extLst>
              <a:ext uri="{FF2B5EF4-FFF2-40B4-BE49-F238E27FC236}">
                <a16:creationId xmlns:a16="http://schemas.microsoft.com/office/drawing/2014/main" id="{498DD79A-7B9C-4E58-D621-2AC1FBE2149E}"/>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325475" y="2797076"/>
            <a:ext cx="609600" cy="609600"/>
          </a:xfrm>
          <a:prstGeom prst="rect">
            <a:avLst/>
          </a:prstGeom>
        </p:spPr>
      </p:pic>
      <p:pic>
        <p:nvPicPr>
          <p:cNvPr id="9" name="1 A wrong-4">
            <a:hlinkClick r:id="" action="ppaction://media"/>
            <a:extLst>
              <a:ext uri="{FF2B5EF4-FFF2-40B4-BE49-F238E27FC236}">
                <a16:creationId xmlns:a16="http://schemas.microsoft.com/office/drawing/2014/main" id="{C542041E-9973-6D5C-53BB-FB5342E07A1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325475" y="6162675"/>
            <a:ext cx="609600" cy="609600"/>
          </a:xfrm>
          <a:prstGeom prst="rect">
            <a:avLst/>
          </a:prstGeom>
        </p:spPr>
      </p:pic>
      <p:sp>
        <p:nvSpPr>
          <p:cNvPr id="23" name="Option A">
            <a:extLst>
              <a:ext uri="{FF2B5EF4-FFF2-40B4-BE49-F238E27FC236}">
                <a16:creationId xmlns:a16="http://schemas.microsoft.com/office/drawing/2014/main" id="{B2C9CAE6-BE51-A1EA-EA3B-6362CC7924DB}"/>
              </a:ext>
            </a:extLst>
          </p:cNvPr>
          <p:cNvSpPr/>
          <p:nvPr/>
        </p:nvSpPr>
        <p:spPr>
          <a:xfrm>
            <a:off x="1270861" y="250637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better you know your mind and body, the better you can take care of your health</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Option B">
            <a:extLst>
              <a:ext uri="{FF2B5EF4-FFF2-40B4-BE49-F238E27FC236}">
                <a16:creationId xmlns:a16="http://schemas.microsoft.com/office/drawing/2014/main" id="{DE387983-26AF-0AEE-3A0A-F3214FB6D83C}"/>
              </a:ext>
            </a:extLst>
          </p:cNvPr>
          <p:cNvSpPr/>
          <p:nvPr/>
        </p:nvSpPr>
        <p:spPr>
          <a:xfrm>
            <a:off x="1270861" y="3802971"/>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This means that my family and my doctor know me perfectly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44823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256" fill="hold"/>
                                        <p:tgtEl>
                                          <p:spTgt spid="4"/>
                                        </p:tgtEl>
                                      </p:cBhvr>
                                    </p:cmd>
                                  </p:childTnLst>
                                </p:cTn>
                              </p:par>
                            </p:childTnLst>
                          </p:cTn>
                        </p:par>
                      </p:childTnLst>
                    </p:cTn>
                  </p:par>
                </p:childTnLst>
              </p:cTn>
              <p:prevCondLst>
                <p:cond evt="onPrev" delay="4216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23"/>
                                        </p:tgtEl>
                                        <p:attrNameLst>
                                          <p:attrName>fillcolor</p:attrName>
                                        </p:attrNameLst>
                                      </p:cBhvr>
                                      <p:to>
                                        <a:srgbClr val="92D050"/>
                                      </p:to>
                                    </p:animClr>
                                    <p:set>
                                      <p:cBhvr>
                                        <p:cTn id="15" dur="500" fill="hold"/>
                                        <p:tgtEl>
                                          <p:spTgt spid="23"/>
                                        </p:tgtEl>
                                        <p:attrNameLst>
                                          <p:attrName>fill.type</p:attrName>
                                        </p:attrNameLst>
                                      </p:cBhvr>
                                      <p:to>
                                        <p:strVal val="solid"/>
                                      </p:to>
                                    </p:set>
                                    <p:set>
                                      <p:cBhvr>
                                        <p:cTn id="16" dur="500" fill="hold"/>
                                        <p:tgtEl>
                                          <p:spTgt spid="23"/>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24"/>
                                        </p:tgtEl>
                                        <p:attrNameLst>
                                          <p:attrName>fillcolor</p:attrName>
                                        </p:attrNameLst>
                                      </p:cBhvr>
                                      <p:to>
                                        <a:srgbClr val="C00000"/>
                                      </p:to>
                                    </p:animClr>
                                    <p:set>
                                      <p:cBhvr>
                                        <p:cTn id="36" dur="500" fill="hold"/>
                                        <p:tgtEl>
                                          <p:spTgt spid="24"/>
                                        </p:tgtEl>
                                        <p:attrNameLst>
                                          <p:attrName>fill.type</p:attrName>
                                        </p:attrNameLst>
                                      </p:cBhvr>
                                      <p:to>
                                        <p:strVal val="solid"/>
                                      </p:to>
                                    </p:set>
                                    <p:set>
                                      <p:cBhvr>
                                        <p:cTn id="37" dur="500" fill="hold"/>
                                        <p:tgtEl>
                                          <p:spTgt spid="24"/>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4"/>
                                        </p:tgtEl>
                                      </p:cBhvr>
                                    </p:cmd>
                                  </p:childTnLst>
                                </p:cTn>
                              </p:par>
                              <p:par>
                                <p:cTn id="40" presetID="3" presetClass="mediacall" presetSubtype="0" fill="hold" nodeType="withEffect">
                                  <p:stCondLst>
                                    <p:cond delay="0"/>
                                  </p:stCondLst>
                                  <p:childTnLst>
                                    <p:cmd type="call" cmd="stop">
                                      <p:cBhvr>
                                        <p:cTn id="41" dur="1" fill="hold"/>
                                        <p:tgtEl>
                                          <p:spTgt spid="8"/>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92">
                  <p:tgtEl>
                    <p:spTgt spid="24"/>
                  </p:tgtEl>
                </p:cond>
              </p:nextCondLst>
            </p:seq>
          </p:childTnLst>
        </p:cTn>
      </p:par>
    </p:tnLst>
    <p:bldLst>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FF09-3D6F-F1E6-B165-4658DAB2D4C8}"/>
            </a:ext>
          </a:extLst>
        </p:cNvPr>
        <p:cNvGrpSpPr/>
        <p:nvPr/>
      </p:nvGrpSpPr>
      <p:grpSpPr>
        <a:xfrm>
          <a:off x="0" y="0"/>
          <a:ext cx="0" cy="0"/>
          <a:chOff x="0" y="0"/>
          <a:chExt cx="0" cy="0"/>
        </a:xfrm>
      </p:grpSpPr>
      <p:sp>
        <p:nvSpPr>
          <p:cNvPr id="25" name="Βέλος: Δεξιό 24">
            <a:hlinkClick r:id="" action="ppaction://hlinkshowjump?jump=nextslide"/>
            <a:extLst>
              <a:ext uri="{FF2B5EF4-FFF2-40B4-BE49-F238E27FC236}">
                <a16:creationId xmlns:a16="http://schemas.microsoft.com/office/drawing/2014/main" id="{5D0A1DA8-6728-C313-6657-135903C35F43}"/>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D31B5181-8C07-CE40-1809-96C281E2F097}"/>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E65C3D3-B9D0-3FF9-D2C2-6D996602B032}"/>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2. Does good self-knowledge help you feel better?</a:t>
            </a:r>
            <a:endParaRPr lang="el-GR" sz="3200" b="1" dirty="0">
              <a:solidFill>
                <a:srgbClr val="008379"/>
              </a:solidFill>
            </a:endParaRPr>
          </a:p>
        </p:txBody>
      </p:sp>
      <p:pic>
        <p:nvPicPr>
          <p:cNvPr id="4" name="2 B Question-11">
            <a:hlinkClick r:id="" action="ppaction://media"/>
            <a:extLst>
              <a:ext uri="{FF2B5EF4-FFF2-40B4-BE49-F238E27FC236}">
                <a16:creationId xmlns:a16="http://schemas.microsoft.com/office/drawing/2014/main" id="{7755EB0F-D18D-7B9F-24AE-078F6E706BC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630275" y="-454025"/>
            <a:ext cx="609600" cy="609600"/>
          </a:xfrm>
          <a:prstGeom prst="rect">
            <a:avLst/>
          </a:prstGeom>
        </p:spPr>
      </p:pic>
      <p:pic>
        <p:nvPicPr>
          <p:cNvPr id="6" name="2 B Correct-12">
            <a:hlinkClick r:id="" action="ppaction://media"/>
            <a:extLst>
              <a:ext uri="{FF2B5EF4-FFF2-40B4-BE49-F238E27FC236}">
                <a16:creationId xmlns:a16="http://schemas.microsoft.com/office/drawing/2014/main" id="{6C573619-2A95-AF26-2B43-3C21CAF750D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68375" y="3038475"/>
            <a:ext cx="609600" cy="609600"/>
          </a:xfrm>
          <a:prstGeom prst="rect">
            <a:avLst/>
          </a:prstGeom>
        </p:spPr>
      </p:pic>
      <p:pic>
        <p:nvPicPr>
          <p:cNvPr id="7" name="2 B wrong-13">
            <a:hlinkClick r:id="" action="ppaction://media"/>
            <a:extLst>
              <a:ext uri="{FF2B5EF4-FFF2-40B4-BE49-F238E27FC236}">
                <a16:creationId xmlns:a16="http://schemas.microsoft.com/office/drawing/2014/main" id="{6206F13A-CAAC-1534-0F05-6B82203D6F4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935075" y="5972175"/>
            <a:ext cx="609600" cy="609600"/>
          </a:xfrm>
          <a:prstGeom prst="rect">
            <a:avLst/>
          </a:prstGeom>
        </p:spPr>
      </p:pic>
      <p:sp>
        <p:nvSpPr>
          <p:cNvPr id="8" name="Option A">
            <a:extLst>
              <a:ext uri="{FF2B5EF4-FFF2-40B4-BE49-F238E27FC236}">
                <a16:creationId xmlns:a16="http://schemas.microsoft.com/office/drawing/2014/main" id="{2080C407-24D3-D5A0-CB6B-0EBA50326495}"/>
              </a:ext>
            </a:extLst>
          </p:cNvPr>
          <p:cNvSpPr/>
          <p:nvPr/>
        </p:nvSpPr>
        <p:spPr>
          <a:xfrm>
            <a:off x="1295685" y="250637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No, that's handled by relatives and professionals at the center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5919F907-E2D3-466E-DCFB-1A7B95CCEE0E}"/>
              </a:ext>
            </a:extLst>
          </p:cNvPr>
          <p:cNvSpPr/>
          <p:nvPr/>
        </p:nvSpPr>
        <p:spPr>
          <a:xfrm>
            <a:off x="1270862" y="3802971"/>
            <a:ext cx="9726764"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Yes, because I recognize my body's signals and sensations better</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24444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64" fill="hold"/>
                                        <p:tgtEl>
                                          <p:spTgt spid="4"/>
                                        </p:tgtEl>
                                      </p:cBhvr>
                                    </p:cmd>
                                  </p:childTnLst>
                                </p:cTn>
                              </p:par>
                            </p:childTnLst>
                          </p:cTn>
                        </p:par>
                      </p:childTnLst>
                    </p:cTn>
                  </p:par>
                </p:childTnLst>
              </p:cTn>
              <p:prevCondLst>
                <p:cond evt="onPrev" delay="4310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52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2684"/>
                            </p:stCondLst>
                            <p:childTnLst>
                              <p:par>
                                <p:cTn id="42" presetID="1"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789E-10A2-B4FA-E327-DAB2D811A879}"/>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45B91F5D-7A96-96B9-FA68-62B51423FD8F}"/>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CE0F45ED-C05E-4221-944F-6640502DB50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4B4D98A-1CF6-1C5B-15B8-284AE6120246}"/>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3. Which of these options is a good decision, given that you know your body reactions?</a:t>
            </a:r>
            <a:endParaRPr lang="el-GR" sz="3200" b="1" dirty="0">
              <a:solidFill>
                <a:srgbClr val="008379"/>
              </a:solidFill>
            </a:endParaRPr>
          </a:p>
        </p:txBody>
      </p:sp>
      <p:pic>
        <p:nvPicPr>
          <p:cNvPr id="4" name="3 A Question-14">
            <a:hlinkClick r:id="" action="ppaction://media"/>
            <a:extLst>
              <a:ext uri="{FF2B5EF4-FFF2-40B4-BE49-F238E27FC236}">
                <a16:creationId xmlns:a16="http://schemas.microsoft.com/office/drawing/2014/main" id="{E35FA217-F547-1F08-A626-6695DECA2CE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88975" y="523875"/>
            <a:ext cx="609600" cy="609600"/>
          </a:xfrm>
          <a:prstGeom prst="rect">
            <a:avLst/>
          </a:prstGeom>
        </p:spPr>
      </p:pic>
      <p:pic>
        <p:nvPicPr>
          <p:cNvPr id="8" name="3 A Correct-15">
            <a:hlinkClick r:id="" action="ppaction://media"/>
            <a:extLst>
              <a:ext uri="{FF2B5EF4-FFF2-40B4-BE49-F238E27FC236}">
                <a16:creationId xmlns:a16="http://schemas.microsoft.com/office/drawing/2014/main" id="{66E32BD7-1CFC-69AE-13A3-4D8DFF89B36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04850" y="2492276"/>
            <a:ext cx="609600" cy="609600"/>
          </a:xfrm>
          <a:prstGeom prst="rect">
            <a:avLst/>
          </a:prstGeom>
        </p:spPr>
      </p:pic>
      <p:pic>
        <p:nvPicPr>
          <p:cNvPr id="9" name="3 A wrong-16">
            <a:hlinkClick r:id="" action="ppaction://media"/>
            <a:extLst>
              <a:ext uri="{FF2B5EF4-FFF2-40B4-BE49-F238E27FC236}">
                <a16:creationId xmlns:a16="http://schemas.microsoft.com/office/drawing/2014/main" id="{233B7C76-28F6-714D-2FD1-61000C8152F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20725" y="4400324"/>
            <a:ext cx="609600" cy="609600"/>
          </a:xfrm>
          <a:prstGeom prst="rect">
            <a:avLst/>
          </a:prstGeom>
        </p:spPr>
      </p:pic>
      <p:sp>
        <p:nvSpPr>
          <p:cNvPr id="10" name="Option A">
            <a:extLst>
              <a:ext uri="{FF2B5EF4-FFF2-40B4-BE49-F238E27FC236}">
                <a16:creationId xmlns:a16="http://schemas.microsoft.com/office/drawing/2014/main" id="{6C45874E-EAA4-8D81-9F58-F99EAD03F8D7}"/>
              </a:ext>
            </a:extLst>
          </p:cNvPr>
          <p:cNvSpPr/>
          <p:nvPr/>
        </p:nvSpPr>
        <p:spPr>
          <a:xfrm>
            <a:off x="1270860" y="2506373"/>
            <a:ext cx="9701939"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 don't drink sugary cola drinks because they make me nervous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71F12F00-0AD3-F9D0-91D1-2FC5EFA9CC16}"/>
              </a:ext>
            </a:extLst>
          </p:cNvPr>
          <p:cNvSpPr/>
          <p:nvPr/>
        </p:nvSpPr>
        <p:spPr>
          <a:xfrm>
            <a:off x="1270861" y="3802971"/>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I drink coffee 3 times a day because I like it, even though it makes me jittery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962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192" fill="hold"/>
                                        <p:tgtEl>
                                          <p:spTgt spid="4"/>
                                        </p:tgtEl>
                                      </p:cBhvr>
                                    </p:cmd>
                                  </p:childTnLst>
                                </p:cTn>
                              </p:par>
                            </p:childTnLst>
                          </p:cTn>
                        </p:par>
                      </p:childTnLst>
                    </p:cTn>
                  </p:par>
                </p:childTnLst>
              </p:cTn>
              <p:prevCondLst>
                <p:cond evt="onPrev" delay="4598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9"/>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childTnLst>
        </p:cTn>
      </p:par>
    </p:tnLst>
    <p:bldLst>
      <p:bldP spid="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1444-678D-6BF1-2D6A-1F62E30BCB38}"/>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660E5C6D-9480-C16C-2656-A2A884E9C27D}"/>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AD3D568C-AFD8-CB16-FBE9-99035289F12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0A3E0B08-2A25-6B63-0BAC-D4ED7B34EFAD}"/>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4. Which of these statements is true?</a:t>
            </a:r>
            <a:endParaRPr lang="el-GR" sz="3200" b="1" dirty="0">
              <a:solidFill>
                <a:srgbClr val="008379"/>
              </a:solidFill>
            </a:endParaRPr>
          </a:p>
        </p:txBody>
      </p:sp>
      <p:pic>
        <p:nvPicPr>
          <p:cNvPr id="4" name="4 A Question-20">
            <a:hlinkClick r:id="" action="ppaction://media"/>
            <a:extLst>
              <a:ext uri="{FF2B5EF4-FFF2-40B4-BE49-F238E27FC236}">
                <a16:creationId xmlns:a16="http://schemas.microsoft.com/office/drawing/2014/main" id="{7306360D-C1DD-4AA2-8632-9DE6544938F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147675" y="917575"/>
            <a:ext cx="609600" cy="609600"/>
          </a:xfrm>
          <a:prstGeom prst="rect">
            <a:avLst/>
          </a:prstGeom>
        </p:spPr>
      </p:pic>
      <p:pic>
        <p:nvPicPr>
          <p:cNvPr id="8" name="4 A Correct-21">
            <a:hlinkClick r:id="" action="ppaction://media"/>
            <a:extLst>
              <a:ext uri="{FF2B5EF4-FFF2-40B4-BE49-F238E27FC236}">
                <a16:creationId xmlns:a16="http://schemas.microsoft.com/office/drawing/2014/main" id="{41331A5B-C6F9-EACB-3F48-D673E7861A2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139964" y="2641122"/>
            <a:ext cx="609600" cy="609600"/>
          </a:xfrm>
          <a:prstGeom prst="rect">
            <a:avLst/>
          </a:prstGeom>
        </p:spPr>
      </p:pic>
      <p:pic>
        <p:nvPicPr>
          <p:cNvPr id="9" name="4 A wrong-22">
            <a:hlinkClick r:id="" action="ppaction://media"/>
            <a:extLst>
              <a:ext uri="{FF2B5EF4-FFF2-40B4-BE49-F238E27FC236}">
                <a16:creationId xmlns:a16="http://schemas.microsoft.com/office/drawing/2014/main" id="{A5A791FE-EAFC-6281-FD85-6EB3E10BCACA}"/>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020221" y="5635625"/>
            <a:ext cx="609600" cy="609600"/>
          </a:xfrm>
          <a:prstGeom prst="rect">
            <a:avLst/>
          </a:prstGeom>
        </p:spPr>
      </p:pic>
      <p:sp>
        <p:nvSpPr>
          <p:cNvPr id="10" name="Option A">
            <a:extLst>
              <a:ext uri="{FF2B5EF4-FFF2-40B4-BE49-F238E27FC236}">
                <a16:creationId xmlns:a16="http://schemas.microsoft.com/office/drawing/2014/main" id="{443CD082-6333-7C7F-6195-1A85D0B15721}"/>
              </a:ext>
            </a:extLst>
          </p:cNvPr>
          <p:cNvSpPr/>
          <p:nvPr/>
        </p:nvSpPr>
        <p:spPr>
          <a:xfrm>
            <a:off x="1270861" y="2506373"/>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It's good for me to eat fruits, legumes, and vegetables every day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1AE3B514-2A1E-A1BC-6DC2-AFBEE922DE4B}"/>
              </a:ext>
            </a:extLst>
          </p:cNvPr>
          <p:cNvSpPr/>
          <p:nvPr/>
        </p:nvSpPr>
        <p:spPr>
          <a:xfrm>
            <a:off x="1270861" y="3802971"/>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One day a week you should eat exclusively fruits and vegetables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17399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800" fill="hold"/>
                                        <p:tgtEl>
                                          <p:spTgt spid="4"/>
                                        </p:tgtEl>
                                      </p:cBhvr>
                                    </p:cmd>
                                  </p:childTnLst>
                                </p:cTn>
                              </p:par>
                            </p:childTnLst>
                          </p:cTn>
                        </p:par>
                      </p:childTnLst>
                    </p:cTn>
                  </p:par>
                </p:childTnLst>
              </p:cTn>
              <p:prevCondLst>
                <p:cond evt="onPrev" delay="3868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9"/>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144">
                  <p:tgtEl>
                    <p:spTgt spid="15"/>
                  </p:tgtEl>
                </p:cond>
              </p:nextCondLst>
            </p:seq>
          </p:childTnLst>
        </p:cTn>
      </p:par>
    </p:tnLst>
    <p:bldLst>
      <p:bldP spid="2"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 fill="hold"/>
                                        <p:tgtEl>
                                          <p:spTgt spid="12"/>
                                        </p:tgtEl>
                                      </p:cBhvr>
                                    </p:cmd>
                                  </p:childTnLst>
                                </p:cTn>
                              </p:par>
                            </p:childTnLst>
                          </p:cTn>
                        </p:par>
                        <p:par>
                          <p:cTn id="7" fill="hold">
                            <p:stCondLst>
                              <p:cond delay="8135"/>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11352" fill="hold"/>
                                        <p:tgtEl>
                                          <p:spTgt spid="13"/>
                                        </p:tgtEl>
                                      </p:cBhvr>
                                    </p:cmd>
                                  </p:childTnLst>
                                </p:cTn>
                              </p:par>
                            </p:childTnLst>
                          </p:cTn>
                        </p:par>
                        <p:par>
                          <p:cTn id="13" fill="hold">
                            <p:stCondLst>
                              <p:cond delay="17496"/>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7752" fill="hold"/>
                                        <p:tgtEl>
                                          <p:spTgt spid="14"/>
                                        </p:tgtEl>
                                      </p:cBhvr>
                                    </p:cmd>
                                  </p:childTnLst>
                                </p:cTn>
                              </p:par>
                            </p:childTnLst>
                          </p:cTn>
                        </p:par>
                      </p:childTnLst>
                    </p:cTn>
                  </p:par>
                </p:childTnLst>
              </p:cTn>
              <p:prevCondLst>
                <p:cond evt="onPrev" delay="2112">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2159</TotalTime>
  <Words>702</Words>
  <Application>Microsoft Office PowerPoint</Application>
  <PresentationFormat>Widescreen</PresentationFormat>
  <Paragraphs>45</Paragraphs>
  <Slides>6</Slides>
  <Notes>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2026-02-18T15:04:47Z</dcterms:modified>
</cp:coreProperties>
</file>