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8288000" cy="10287000"/>
  <p:notesSz cx="6858000" cy="9144000"/>
  <p:embeddedFontLst>
    <p:embeddedFont>
      <p:font typeface="Open Sans Bold" charset="1" panose="020B0806030504020204"/>
      <p:regular r:id="rId18"/>
    </p:embeddedFont>
    <p:embeddedFont>
      <p:font typeface="Open Sans" charset="1" panose="020B0606030504020204"/>
      <p:regular r:id="rId19"/>
    </p:embeddedFont>
    <p:embeddedFont>
      <p:font typeface="Canva Sans" charset="1" panose="020B0503030501040103"/>
      <p:regular r:id="rId20"/>
    </p:embeddedFont>
    <p:embeddedFont>
      <p:font typeface="Open Sans Italics" charset="1" panose="020B0606030504020204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font18.fntdata"/><Relationship Id="rId8" Type="http://schemas.openxmlformats.org/officeDocument/2006/relationships/slide" Target="slides/slide3.xml"/><Relationship Id="rId21" Type="http://schemas.openxmlformats.org/officeDocument/2006/relationships/font" Target="fonts/font21.fntdata"/><Relationship Id="rId3" Type="http://schemas.openxmlformats.org/officeDocument/2006/relationships/viewProps" Target="viewProps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7" Type="http://schemas.openxmlformats.org/officeDocument/2006/relationships/slide" Target="slides/slide2.xml"/><Relationship Id="rId16" Type="http://schemas.openxmlformats.org/officeDocument/2006/relationships/slide" Target="slides/slide11.xml"/><Relationship Id="rId2" Type="http://schemas.openxmlformats.org/officeDocument/2006/relationships/presProps" Target="presProps.xml"/><Relationship Id="rId20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6" Type="http://schemas.openxmlformats.org/officeDocument/2006/relationships/slide" Target="slides/slide1.xml"/><Relationship Id="rId24" Type="http://schemas.openxmlformats.org/officeDocument/2006/relationships/customXml" Target="../customXml/item3.xml"/><Relationship Id="rId15" Type="http://schemas.openxmlformats.org/officeDocument/2006/relationships/slide" Target="slides/slide10.xml"/><Relationship Id="rId5" Type="http://schemas.openxmlformats.org/officeDocument/2006/relationships/tableStyles" Target="tableStyles.xml"/><Relationship Id="rId23" Type="http://schemas.openxmlformats.org/officeDocument/2006/relationships/customXml" Target="../customXml/item2.xml"/><Relationship Id="rId10" Type="http://schemas.openxmlformats.org/officeDocument/2006/relationships/slide" Target="slides/slide5.xml"/><Relationship Id="rId19" Type="http://schemas.openxmlformats.org/officeDocument/2006/relationships/font" Target="fonts/font19.fntdata"/><Relationship Id="rId14" Type="http://schemas.openxmlformats.org/officeDocument/2006/relationships/slide" Target="slides/slide9.xml"/><Relationship Id="rId4" Type="http://schemas.openxmlformats.org/officeDocument/2006/relationships/theme" Target="theme/theme1.xml"/><Relationship Id="rId9" Type="http://schemas.openxmlformats.org/officeDocument/2006/relationships/slide" Target="slides/slide4.xml"/><Relationship Id="rId22" Type="http://schemas.openxmlformats.org/officeDocument/2006/relationships/customXml" Target="../customXml/item1.xml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8.png" Type="http://schemas.openxmlformats.org/officeDocument/2006/relationships/image"/><Relationship Id="rId4" Target="https://www.flaticon.com/de/kostenloses-icon/smartphone_5963687" TargetMode="External" Type="http://schemas.openxmlformats.org/officeDocument/2006/relationships/hyperlink"/><Relationship Id="rId5" Target="https://www.flaticon.com/de/kostenloses-icon/smartphone_5963687" TargetMode="External" Type="http://schemas.openxmlformats.org/officeDocument/2006/relationships/hyperlink"/><Relationship Id="rId6" Target="https://www.flaticon.com/de/kostenloses-icon/smartphone_5963687" TargetMode="External" Type="http://schemas.openxmlformats.org/officeDocument/2006/relationships/hyperlink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https://www.flaticon.com/de/kostenloses-icon/stornieren_190406" TargetMode="External" Type="http://schemas.openxmlformats.org/officeDocument/2006/relationships/hyperlink"/><Relationship Id="rId2" Target="../media/image13.png" Type="http://schemas.openxmlformats.org/officeDocument/2006/relationships/image"/><Relationship Id="rId3" Target="../media/image19.png" Type="http://schemas.openxmlformats.org/officeDocument/2006/relationships/image"/><Relationship Id="rId4" Target="../media/image20.png" Type="http://schemas.openxmlformats.org/officeDocument/2006/relationships/image"/><Relationship Id="rId5" Target="https://www.flaticon.com/de/kostenloses-icon/uberpruft_190411" TargetMode="External" Type="http://schemas.openxmlformats.org/officeDocument/2006/relationships/hyperlink"/><Relationship Id="rId6" Target="https://www.flaticon.com/de/kostenloses-icon/uberpruft_190411" TargetMode="External" Type="http://schemas.openxmlformats.org/officeDocument/2006/relationships/hyperlink"/><Relationship Id="rId7" Target="https://www.flaticon.com/de/kostenloses-icon/uberpruft_190411" TargetMode="External" Type="http://schemas.openxmlformats.org/officeDocument/2006/relationships/hyperlink"/><Relationship Id="rId8" Target="https://www.flaticon.com/de/kostenloses-icon/stornieren_190406" TargetMode="External" Type="http://schemas.openxmlformats.org/officeDocument/2006/relationships/hyperlink"/><Relationship Id="rId9" Target="https://www.flaticon.com/de/kostenloses-icon/stornieren_190406" TargetMode="External" Type="http://schemas.openxmlformats.org/officeDocument/2006/relationships/hyperlink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https://www.flaticon.com/de/kostenloses-icon/apfel_10507272" TargetMode="External" Type="http://schemas.openxmlformats.org/officeDocument/2006/relationships/hyperlink"/><Relationship Id="rId11" Target="https://www.flaticon.com/de/kostenloses-icon/apfel_10507272" TargetMode="External" Type="http://schemas.openxmlformats.org/officeDocument/2006/relationships/hyperlink"/><Relationship Id="rId12" Target="https://www.flaticon.com/de/kostenloses-icon/apfel_10507272" TargetMode="External" Type="http://schemas.openxmlformats.org/officeDocument/2006/relationships/hyperlink"/><Relationship Id="rId13" Target="https://www.flaticon.com/de/kostenloses-icon/pillen-flasche_2504272" TargetMode="External" Type="http://schemas.openxmlformats.org/officeDocument/2006/relationships/hyperlink"/><Relationship Id="rId14" Target="https://www.flaticon.com/de/kostenloses-icon/pillen-flasche_2504272" TargetMode="External" Type="http://schemas.openxmlformats.org/officeDocument/2006/relationships/hyperlink"/><Relationship Id="rId15" Target="https://www.flaticon.com/de/kostenloses-icon/pillen-flasche_2504272" TargetMode="External" Type="http://schemas.openxmlformats.org/officeDocument/2006/relationships/hyperlink"/><Relationship Id="rId16" Target="https://www.flaticon.com/de/kostenloses-icon/pillen-flasche_2504272" TargetMode="External" Type="http://schemas.openxmlformats.org/officeDocument/2006/relationships/hyperlink"/><Relationship Id="rId17" Target="https://www.flaticon.com/de/kostenloses-icon/krankenhaus_2895071" TargetMode="External" Type="http://schemas.openxmlformats.org/officeDocument/2006/relationships/hyperlink"/><Relationship Id="rId18" Target="https://www.flaticon.com/de/kostenloses-icon/krankenhaus_2895071" TargetMode="External" Type="http://schemas.openxmlformats.org/officeDocument/2006/relationships/hyperlink"/><Relationship Id="rId19" Target="https://www.flaticon.com/de/kostenloses-icon/krankenhaus_2895071" TargetMode="External" Type="http://schemas.openxmlformats.org/officeDocument/2006/relationships/hyperlink"/><Relationship Id="rId2" Target="../media/image13.png" Type="http://schemas.openxmlformats.org/officeDocument/2006/relationships/image"/><Relationship Id="rId3" Target="../media/image21.png" Type="http://schemas.openxmlformats.org/officeDocument/2006/relationships/image"/><Relationship Id="rId4" Target="../media/image22.png" Type="http://schemas.openxmlformats.org/officeDocument/2006/relationships/image"/><Relationship Id="rId5" Target="../media/image23.png" Type="http://schemas.openxmlformats.org/officeDocument/2006/relationships/image"/><Relationship Id="rId6" Target="../media/image24.png" Type="http://schemas.openxmlformats.org/officeDocument/2006/relationships/image"/><Relationship Id="rId7" Target="https://www.flaticon.com/de/kostenloses-icon/person_3535003" TargetMode="External" Type="http://schemas.openxmlformats.org/officeDocument/2006/relationships/hyperlink"/><Relationship Id="rId8" Target="https://www.flaticon.com/de/kostenloses-icon/person_3535003" TargetMode="External" Type="http://schemas.openxmlformats.org/officeDocument/2006/relationships/hyperlink"/><Relationship Id="rId9" Target="https://www.flaticon.com/de/kostenloses-icon/person_3535003" TargetMode="External" Type="http://schemas.openxmlformats.org/officeDocument/2006/relationships/hyperlink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12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5.png" Type="http://schemas.openxmlformats.org/officeDocument/2006/relationships/image"/><Relationship Id="rId5" Target="../media/image6.png" Type="http://schemas.openxmlformats.org/officeDocument/2006/relationships/image"/><Relationship Id="rId6" Target="../media/image7.png" Type="http://schemas.openxmlformats.org/officeDocument/2006/relationships/image"/><Relationship Id="rId7" Target="../media/image8.png" Type="http://schemas.openxmlformats.org/officeDocument/2006/relationships/image"/><Relationship Id="rId8" Target="../media/image9.png" Type="http://schemas.openxmlformats.org/officeDocument/2006/relationships/image"/><Relationship Id="rId9" Target="../media/image10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https://www.flaticon.com/de/kostenloses-icon/smartphone_4151798" TargetMode="External" Type="http://schemas.openxmlformats.org/officeDocument/2006/relationships/hyperlink"/><Relationship Id="rId11" Target="https://www.flaticon.com/de/kostenloses-icon/smartphone_4151798" TargetMode="External" Type="http://schemas.openxmlformats.org/officeDocument/2006/relationships/hyperlink"/><Relationship Id="rId12" Target="https://www.flaticon.com/de/kostenloses-icon/videos_8542560" TargetMode="External" Type="http://schemas.openxmlformats.org/officeDocument/2006/relationships/hyperlink"/><Relationship Id="rId2" Target="../media/image13.png" Type="http://schemas.openxmlformats.org/officeDocument/2006/relationships/image"/><Relationship Id="rId3" Target="../media/image15.png" Type="http://schemas.openxmlformats.org/officeDocument/2006/relationships/image"/><Relationship Id="rId4" Target="../media/image16.png" Type="http://schemas.openxmlformats.org/officeDocument/2006/relationships/image"/><Relationship Id="rId5" Target="../media/image17.png" Type="http://schemas.openxmlformats.org/officeDocument/2006/relationships/image"/><Relationship Id="rId6" Target="https://www.flaticon.com/de/kostenloses-icon/webseite_977597" TargetMode="External" Type="http://schemas.openxmlformats.org/officeDocument/2006/relationships/hyperlink"/><Relationship Id="rId7" Target="https://www.flaticon.com/de/kostenloses-icon/webseite_977597" TargetMode="External" Type="http://schemas.openxmlformats.org/officeDocument/2006/relationships/hyperlink"/><Relationship Id="rId8" Target="https://www.flaticon.com/de/kostenloses-icon/webseite_977597" TargetMode="External" Type="http://schemas.openxmlformats.org/officeDocument/2006/relationships/hyperlink"/><Relationship Id="rId9" Target="https://www.flaticon.com/de/kostenloses-icon/smartphone_4151798" TargetMode="External" Type="http://schemas.openxmlformats.org/officeDocument/2006/relationships/hyperlink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97961" y="292834"/>
            <a:ext cx="3965097" cy="1605864"/>
          </a:xfrm>
          <a:custGeom>
            <a:avLst/>
            <a:gdLst/>
            <a:ahLst/>
            <a:cxnLst/>
            <a:rect r="r" b="b" t="t" l="l"/>
            <a:pathLst>
              <a:path h="1605864" w="3965097">
                <a:moveTo>
                  <a:pt x="0" y="0"/>
                </a:moveTo>
                <a:lnTo>
                  <a:pt x="3965097" y="0"/>
                </a:lnTo>
                <a:lnTo>
                  <a:pt x="3965097" y="1605864"/>
                </a:lnTo>
                <a:lnTo>
                  <a:pt x="0" y="16058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97961" y="9070963"/>
            <a:ext cx="4035900" cy="827360"/>
          </a:xfrm>
          <a:custGeom>
            <a:avLst/>
            <a:gdLst/>
            <a:ahLst/>
            <a:cxnLst/>
            <a:rect r="r" b="b" t="t" l="l"/>
            <a:pathLst>
              <a:path h="827360" w="4035900">
                <a:moveTo>
                  <a:pt x="0" y="0"/>
                </a:moveTo>
                <a:lnTo>
                  <a:pt x="4035900" y="0"/>
                </a:lnTo>
                <a:lnTo>
                  <a:pt x="4035900" y="827360"/>
                </a:lnTo>
                <a:lnTo>
                  <a:pt x="0" y="8273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898603" y="9035149"/>
            <a:ext cx="12775725" cy="863174"/>
          </a:xfrm>
          <a:custGeom>
            <a:avLst/>
            <a:gdLst/>
            <a:ahLst/>
            <a:cxnLst/>
            <a:rect r="r" b="b" t="t" l="l"/>
            <a:pathLst>
              <a:path h="863174" w="12775725">
                <a:moveTo>
                  <a:pt x="0" y="0"/>
                </a:moveTo>
                <a:lnTo>
                  <a:pt x="12775725" y="0"/>
                </a:lnTo>
                <a:lnTo>
                  <a:pt x="12775725" y="863174"/>
                </a:lnTo>
                <a:lnTo>
                  <a:pt x="0" y="8631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2869" t="-1221743" r="-13411" b="-123944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5936888" y="7267117"/>
            <a:ext cx="1620699" cy="1613496"/>
          </a:xfrm>
          <a:custGeom>
            <a:avLst/>
            <a:gdLst/>
            <a:ahLst/>
            <a:cxnLst/>
            <a:rect r="r" b="b" t="t" l="l"/>
            <a:pathLst>
              <a:path h="1613496" w="1620699">
                <a:moveTo>
                  <a:pt x="0" y="0"/>
                </a:moveTo>
                <a:lnTo>
                  <a:pt x="1620699" y="0"/>
                </a:lnTo>
                <a:lnTo>
                  <a:pt x="1620699" y="1613497"/>
                </a:lnTo>
                <a:lnTo>
                  <a:pt x="0" y="161349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2515106" y="608330"/>
            <a:ext cx="4518199" cy="6889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 b="true">
                <a:solidFill>
                  <a:srgbClr val="01837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www.id-health.eu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567033" y="4470406"/>
            <a:ext cx="11153933" cy="12033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00"/>
              </a:lnSpc>
            </a:pPr>
            <a:r>
              <a:rPr lang="en-US" sz="7000" b="true">
                <a:solidFill>
                  <a:srgbClr val="01837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3. Digital Health Literacy 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61084" y="8179496"/>
            <a:ext cx="1669219" cy="1815640"/>
          </a:xfrm>
          <a:custGeom>
            <a:avLst/>
            <a:gdLst/>
            <a:ahLst/>
            <a:cxnLst/>
            <a:rect r="r" b="b" t="t" l="l"/>
            <a:pathLst>
              <a:path h="1815640" w="1669219">
                <a:moveTo>
                  <a:pt x="0" y="0"/>
                </a:moveTo>
                <a:lnTo>
                  <a:pt x="1669219" y="0"/>
                </a:lnTo>
                <a:lnTo>
                  <a:pt x="1669219" y="1815640"/>
                </a:lnTo>
                <a:lnTo>
                  <a:pt x="0" y="18156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1141" t="-808471" r="-1470964" b="-81045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852819" y="2851819"/>
            <a:ext cx="6406481" cy="6406481"/>
          </a:xfrm>
          <a:custGeom>
            <a:avLst/>
            <a:gdLst/>
            <a:ahLst/>
            <a:cxnLst/>
            <a:rect r="r" b="b" t="t" l="l"/>
            <a:pathLst>
              <a:path h="6406481" w="6406481">
                <a:moveTo>
                  <a:pt x="0" y="0"/>
                </a:moveTo>
                <a:lnTo>
                  <a:pt x="6406481" y="0"/>
                </a:lnTo>
                <a:lnTo>
                  <a:pt x="6406481" y="6406481"/>
                </a:lnTo>
                <a:lnTo>
                  <a:pt x="0" y="64064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6132328" y="1791419"/>
            <a:ext cx="9525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1471696"/>
            <a:ext cx="12352339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 b="true">
                <a:solidFill>
                  <a:srgbClr val="01837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How health apps can help me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2785144"/>
            <a:ext cx="6176169" cy="3804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Trac</a:t>
            </a:r>
            <a:r>
              <a:rPr lang="en-US" sz="36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k your activity (steps, walking, exercise)</a:t>
            </a:r>
          </a:p>
          <a:p>
            <a:pPr algn="l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Remin</a:t>
            </a:r>
            <a:r>
              <a:rPr lang="en-US" sz="36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 you to take medicine or drink water</a:t>
            </a:r>
          </a:p>
          <a:p>
            <a:pPr algn="l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Learn about healthy habits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1011448" y="373512"/>
            <a:ext cx="5224462" cy="580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60"/>
              </a:lnSpc>
            </a:pPr>
            <a:r>
              <a:rPr lang="en-US" sz="3400">
                <a:solidFill>
                  <a:srgbClr val="018378"/>
                </a:solidFill>
                <a:latin typeface="Open Sans"/>
                <a:ea typeface="Open Sans"/>
                <a:cs typeface="Open Sans"/>
                <a:sym typeface="Open Sans"/>
              </a:rPr>
              <a:t>3.2</a:t>
            </a:r>
            <a:r>
              <a:rPr lang="en-US" sz="3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Digital Health Literacy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525" y="9989820"/>
            <a:ext cx="18288000" cy="297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20"/>
              </a:lnSpc>
              <a:spcBef>
                <a:spcPct val="0"/>
              </a:spcBef>
            </a:pPr>
            <a:r>
              <a:rPr lang="en-US" sz="1800" u="sng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hlinkClick r:id="rId4" tooltip="https://www.flaticon.com/de/kostenloses-icon/smartphone_5963687"/>
              </a:rPr>
              <a:t>Image made by </a:t>
            </a:r>
            <a:r>
              <a:rPr lang="en-US" sz="1800" i="true" u="sng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  <a:hlinkClick r:id="rId5" tooltip="https://www.flaticon.com/de/kostenloses-icon/smartphone_5963687"/>
              </a:rPr>
              <a:t>Freepik </a:t>
            </a:r>
            <a:r>
              <a:rPr lang="en-US" sz="1800" u="sng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hlinkClick r:id="rId6" tooltip="https://www.flaticon.com/de/kostenloses-icon/smartphone_5963687"/>
              </a:rPr>
              <a:t>from Flaticon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61084" y="8179496"/>
            <a:ext cx="1669219" cy="1815640"/>
          </a:xfrm>
          <a:custGeom>
            <a:avLst/>
            <a:gdLst/>
            <a:ahLst/>
            <a:cxnLst/>
            <a:rect r="r" b="b" t="t" l="l"/>
            <a:pathLst>
              <a:path h="1815640" w="1669219">
                <a:moveTo>
                  <a:pt x="0" y="0"/>
                </a:moveTo>
                <a:lnTo>
                  <a:pt x="1669219" y="0"/>
                </a:lnTo>
                <a:lnTo>
                  <a:pt x="1669219" y="1815640"/>
                </a:lnTo>
                <a:lnTo>
                  <a:pt x="0" y="18156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1141" t="-808471" r="-1470964" b="-81045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945082" y="2865920"/>
            <a:ext cx="6392380" cy="6392380"/>
          </a:xfrm>
          <a:custGeom>
            <a:avLst/>
            <a:gdLst/>
            <a:ahLst/>
            <a:cxnLst/>
            <a:rect r="r" b="b" t="t" l="l"/>
            <a:pathLst>
              <a:path h="6392380" w="6392380">
                <a:moveTo>
                  <a:pt x="0" y="0"/>
                </a:moveTo>
                <a:lnTo>
                  <a:pt x="6392380" y="0"/>
                </a:lnTo>
                <a:lnTo>
                  <a:pt x="6392380" y="6392380"/>
                </a:lnTo>
                <a:lnTo>
                  <a:pt x="0" y="63923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0009400" y="2865920"/>
            <a:ext cx="6392380" cy="6392380"/>
          </a:xfrm>
          <a:custGeom>
            <a:avLst/>
            <a:gdLst/>
            <a:ahLst/>
            <a:cxnLst/>
            <a:rect r="r" b="b" t="t" l="l"/>
            <a:pathLst>
              <a:path h="6392380" w="6392380">
                <a:moveTo>
                  <a:pt x="0" y="0"/>
                </a:moveTo>
                <a:lnTo>
                  <a:pt x="6392379" y="0"/>
                </a:lnTo>
                <a:lnTo>
                  <a:pt x="6392379" y="6392380"/>
                </a:lnTo>
                <a:lnTo>
                  <a:pt x="0" y="63923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0"/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28700" y="1471696"/>
            <a:ext cx="12352339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 b="true">
                <a:solidFill>
                  <a:srgbClr val="01837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Reliable and unreliable sources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508820" y="3918033"/>
            <a:ext cx="5264903" cy="4202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Reliable sources: doctors, nurses, official health websites, government sites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450824" y="3975705"/>
            <a:ext cx="5509531" cy="40775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00"/>
              </a:lnSpc>
              <a:spcBef>
                <a:spcPct val="0"/>
              </a:spcBef>
            </a:pPr>
            <a:r>
              <a:rPr lang="en-US" sz="4643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U</a:t>
            </a:r>
            <a:r>
              <a:rPr lang="en-US" sz="4643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nreliable sources: random posts, social media without sources, false information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1011448" y="373512"/>
            <a:ext cx="5224462" cy="580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60"/>
              </a:lnSpc>
            </a:pPr>
            <a:r>
              <a:rPr lang="en-US" sz="3400">
                <a:solidFill>
                  <a:srgbClr val="018378"/>
                </a:solidFill>
                <a:latin typeface="Open Sans"/>
                <a:ea typeface="Open Sans"/>
                <a:cs typeface="Open Sans"/>
                <a:sym typeface="Open Sans"/>
              </a:rPr>
              <a:t>3.2</a:t>
            </a:r>
            <a:r>
              <a:rPr lang="en-US" sz="3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Digital Health Literacy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0" y="9675495"/>
            <a:ext cx="18288000" cy="611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20"/>
              </a:lnSpc>
              <a:spcBef>
                <a:spcPct val="0"/>
              </a:spcBef>
            </a:pPr>
            <a:r>
              <a:rPr lang="en-US" sz="1800" u="sng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hlinkClick r:id="rId5" tooltip="https://www.flaticon.com/de/kostenloses-icon/uberpruft_190411"/>
              </a:rPr>
              <a:t>Image made by </a:t>
            </a:r>
            <a:r>
              <a:rPr lang="en-US" sz="1800" i="true" u="sng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  <a:hlinkClick r:id="rId6" tooltip="https://www.flaticon.com/de/kostenloses-icon/uberpruft_190411"/>
              </a:rPr>
              <a:t>Roundicons </a:t>
            </a:r>
            <a:r>
              <a:rPr lang="en-US" sz="1800" u="sng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hlinkClick r:id="rId7" tooltip="https://www.flaticon.com/de/kostenloses-icon/uberpruft_190411"/>
              </a:rPr>
              <a:t>from Flaticon</a:t>
            </a:r>
          </a:p>
          <a:p>
            <a:pPr algn="r">
              <a:lnSpc>
                <a:spcPts val="2520"/>
              </a:lnSpc>
              <a:spcBef>
                <a:spcPct val="0"/>
              </a:spcBef>
            </a:pPr>
            <a:r>
              <a:rPr lang="en-US" sz="1800" u="sng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hlinkClick r:id="rId8" tooltip="https://www.flaticon.com/de/kostenloses-icon/stornieren_190406"/>
              </a:rPr>
              <a:t>Image made by </a:t>
            </a:r>
            <a:r>
              <a:rPr lang="en-US" sz="1800" i="true" u="sng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  <a:hlinkClick r:id="rId9" tooltip="https://www.flaticon.com/de/kostenloses-icon/stornieren_190406"/>
              </a:rPr>
              <a:t>Roundicons </a:t>
            </a:r>
            <a:r>
              <a:rPr lang="en-US" sz="1800" u="sng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hlinkClick r:id="rId10" tooltip="https://www.flaticon.com/de/kostenloses-icon/stornieren_190406"/>
              </a:rPr>
              <a:t>from Flaticon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61084" y="8179496"/>
            <a:ext cx="1669219" cy="1815640"/>
          </a:xfrm>
          <a:custGeom>
            <a:avLst/>
            <a:gdLst/>
            <a:ahLst/>
            <a:cxnLst/>
            <a:rect r="r" b="b" t="t" l="l"/>
            <a:pathLst>
              <a:path h="1815640" w="1669219">
                <a:moveTo>
                  <a:pt x="0" y="0"/>
                </a:moveTo>
                <a:lnTo>
                  <a:pt x="1669219" y="0"/>
                </a:lnTo>
                <a:lnTo>
                  <a:pt x="1669219" y="1815640"/>
                </a:lnTo>
                <a:lnTo>
                  <a:pt x="0" y="18156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1141" t="-808471" r="-1470964" b="-81045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769704" y="1962869"/>
            <a:ext cx="2632075" cy="2632075"/>
          </a:xfrm>
          <a:custGeom>
            <a:avLst/>
            <a:gdLst/>
            <a:ahLst/>
            <a:cxnLst/>
            <a:rect r="r" b="b" t="t" l="l"/>
            <a:pathLst>
              <a:path h="2632075" w="2632075">
                <a:moveTo>
                  <a:pt x="0" y="0"/>
                </a:moveTo>
                <a:lnTo>
                  <a:pt x="2632075" y="0"/>
                </a:lnTo>
                <a:lnTo>
                  <a:pt x="2632075" y="2632075"/>
                </a:lnTo>
                <a:lnTo>
                  <a:pt x="0" y="26320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9144000" y="2681561"/>
            <a:ext cx="2748090" cy="2748090"/>
          </a:xfrm>
          <a:custGeom>
            <a:avLst/>
            <a:gdLst/>
            <a:ahLst/>
            <a:cxnLst/>
            <a:rect r="r" b="b" t="t" l="l"/>
            <a:pathLst>
              <a:path h="2748090" w="2748090">
                <a:moveTo>
                  <a:pt x="0" y="0"/>
                </a:moveTo>
                <a:lnTo>
                  <a:pt x="2748090" y="0"/>
                </a:lnTo>
                <a:lnTo>
                  <a:pt x="2748090" y="2748090"/>
                </a:lnTo>
                <a:lnTo>
                  <a:pt x="0" y="27480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3457610" y="5429651"/>
            <a:ext cx="3801690" cy="3801690"/>
          </a:xfrm>
          <a:custGeom>
            <a:avLst/>
            <a:gdLst/>
            <a:ahLst/>
            <a:cxnLst/>
            <a:rect r="r" b="b" t="t" l="l"/>
            <a:pathLst>
              <a:path h="3801690" w="3801690">
                <a:moveTo>
                  <a:pt x="0" y="0"/>
                </a:moveTo>
                <a:lnTo>
                  <a:pt x="3801690" y="0"/>
                </a:lnTo>
                <a:lnTo>
                  <a:pt x="3801690" y="3801691"/>
                </a:lnTo>
                <a:lnTo>
                  <a:pt x="0" y="380169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447574" y="5429651"/>
            <a:ext cx="2889031" cy="2889031"/>
          </a:xfrm>
          <a:custGeom>
            <a:avLst/>
            <a:gdLst/>
            <a:ahLst/>
            <a:cxnLst/>
            <a:rect r="r" b="b" t="t" l="l"/>
            <a:pathLst>
              <a:path h="2889031" w="2889031">
                <a:moveTo>
                  <a:pt x="0" y="0"/>
                </a:moveTo>
                <a:lnTo>
                  <a:pt x="2889032" y="0"/>
                </a:lnTo>
                <a:lnTo>
                  <a:pt x="2889032" y="2889032"/>
                </a:lnTo>
                <a:lnTo>
                  <a:pt x="0" y="288903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028700" y="1471696"/>
            <a:ext cx="16230600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 b="true">
                <a:solidFill>
                  <a:srgbClr val="01837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Different health topics online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2901716"/>
            <a:ext cx="7044341" cy="2527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Nut</a:t>
            </a:r>
            <a:r>
              <a:rPr lang="en-US" sz="36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rition and healthy food</a:t>
            </a:r>
          </a:p>
          <a:p>
            <a:pPr algn="l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Exercise and daily activity</a:t>
            </a:r>
          </a:p>
          <a:p>
            <a:pPr algn="l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Finding a doctor or clinic</a:t>
            </a:r>
          </a:p>
          <a:p>
            <a:pPr algn="l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Medicine and treatments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1011448" y="373512"/>
            <a:ext cx="5224462" cy="580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60"/>
              </a:lnSpc>
            </a:pPr>
            <a:r>
              <a:rPr lang="en-US" sz="3400">
                <a:solidFill>
                  <a:srgbClr val="018378"/>
                </a:solidFill>
                <a:latin typeface="Open Sans"/>
                <a:ea typeface="Open Sans"/>
                <a:cs typeface="Open Sans"/>
                <a:sym typeface="Open Sans"/>
              </a:rPr>
              <a:t>3.2</a:t>
            </a:r>
            <a:r>
              <a:rPr lang="en-US" sz="3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Digital Health Literacy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0" y="9046845"/>
            <a:ext cx="18288000" cy="12401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1800" u="sng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hlinkClick r:id="rId7" tooltip="https://www.flaticon.com/de/kostenloses-icon/person_3535003"/>
              </a:rPr>
              <a:t>Icon made by </a:t>
            </a:r>
            <a:r>
              <a:rPr lang="en-US" sz="1800" i="true" u="sng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  <a:hlinkClick r:id="rId8" tooltip="https://www.flaticon.com/de/kostenloses-icon/person_3535003"/>
              </a:rPr>
              <a:t>Smashicons</a:t>
            </a:r>
            <a:r>
              <a:rPr lang="en-US" sz="1800" u="sng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hlinkClick r:id="rId9" tooltip="https://www.flaticon.com/de/kostenloses-icon/person_3535003"/>
              </a:rPr>
              <a:t> from Flaticon</a:t>
            </a:r>
          </a:p>
          <a:p>
            <a:pPr algn="r">
              <a:lnSpc>
                <a:spcPts val="2520"/>
              </a:lnSpc>
            </a:pPr>
            <a:r>
              <a:rPr lang="en-US" sz="1800" u="sng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hlinkClick r:id="rId10" tooltip="https://www.flaticon.com/de/kostenloses-icon/apfel_10507272"/>
              </a:rPr>
              <a:t>Icon made by </a:t>
            </a:r>
            <a:r>
              <a:rPr lang="en-US" sz="1800" i="true" u="sng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  <a:hlinkClick r:id="rId11" tooltip="https://www.flaticon.com/de/kostenloses-icon/apfel_10507272"/>
              </a:rPr>
              <a:t>Smashicons</a:t>
            </a:r>
            <a:r>
              <a:rPr lang="en-US" sz="1800" u="sng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hlinkClick r:id="rId12" tooltip="https://www.flaticon.com/de/kostenloses-icon/apfel_10507272"/>
              </a:rPr>
              <a:t> from Flaticon</a:t>
            </a:r>
          </a:p>
          <a:p>
            <a:pPr algn="r">
              <a:lnSpc>
                <a:spcPts val="2520"/>
              </a:lnSpc>
              <a:spcBef>
                <a:spcPct val="0"/>
              </a:spcBef>
            </a:pPr>
            <a:r>
              <a:rPr lang="en-US" sz="1800" u="sng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hlinkClick r:id="rId13" tooltip="https://www.flaticon.com/de/kostenloses-icon/pillen-flasche_2504272"/>
              </a:rPr>
              <a:t>Icon made by </a:t>
            </a:r>
            <a:r>
              <a:rPr lang="en-US" sz="1800" i="true" u="sng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  <a:hlinkClick r:id="rId14" tooltip="https://www.flaticon.com/de/kostenloses-icon/pillen-flasche_2504272"/>
              </a:rPr>
              <a:t>ghost_icon</a:t>
            </a:r>
            <a:r>
              <a:rPr lang="en-US" sz="1800" u="sng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hlinkClick r:id="rId15" tooltip="https://www.flaticon.com/de/kostenloses-icon/pillen-flasche_2504272"/>
              </a:rPr>
              <a:t> from </a:t>
            </a:r>
            <a:r>
              <a:rPr lang="en-US" sz="1800" u="sng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hlinkClick r:id="rId16" tooltip="https://www.flaticon.com/de/kostenloses-icon/pillen-flasche_2504272"/>
              </a:rPr>
              <a:t>Flaticon</a:t>
            </a:r>
          </a:p>
          <a:p>
            <a:pPr algn="r">
              <a:lnSpc>
                <a:spcPts val="2520"/>
              </a:lnSpc>
              <a:spcBef>
                <a:spcPct val="0"/>
              </a:spcBef>
            </a:pPr>
            <a:r>
              <a:rPr lang="en-US" sz="1800" u="sng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hlinkClick r:id="rId17" tooltip="https://www.flaticon.com/de/kostenloses-icon/krankenhaus_2895071"/>
              </a:rPr>
              <a:t>Icon made by </a:t>
            </a:r>
            <a:r>
              <a:rPr lang="en-US" sz="1800" i="true" u="sng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  <a:hlinkClick r:id="rId18" tooltip="https://www.flaticon.com/de/kostenloses-icon/krankenhaus_2895071"/>
              </a:rPr>
              <a:t>joalfa</a:t>
            </a:r>
            <a:r>
              <a:rPr lang="en-US" sz="1800" u="sng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hlinkClick r:id="rId19" tooltip="https://www.flaticon.com/de/kostenloses-icon/krankenhaus_2895071"/>
              </a:rPr>
              <a:t> from Flaticon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97961" y="292834"/>
            <a:ext cx="3965097" cy="1605864"/>
          </a:xfrm>
          <a:custGeom>
            <a:avLst/>
            <a:gdLst/>
            <a:ahLst/>
            <a:cxnLst/>
            <a:rect r="r" b="b" t="t" l="l"/>
            <a:pathLst>
              <a:path h="1605864" w="3965097">
                <a:moveTo>
                  <a:pt x="0" y="0"/>
                </a:moveTo>
                <a:lnTo>
                  <a:pt x="3965097" y="0"/>
                </a:lnTo>
                <a:lnTo>
                  <a:pt x="3965097" y="1605864"/>
                </a:lnTo>
                <a:lnTo>
                  <a:pt x="0" y="16058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97961" y="9070963"/>
            <a:ext cx="4035900" cy="827360"/>
          </a:xfrm>
          <a:custGeom>
            <a:avLst/>
            <a:gdLst/>
            <a:ahLst/>
            <a:cxnLst/>
            <a:rect r="r" b="b" t="t" l="l"/>
            <a:pathLst>
              <a:path h="827360" w="4035900">
                <a:moveTo>
                  <a:pt x="0" y="0"/>
                </a:moveTo>
                <a:lnTo>
                  <a:pt x="4035900" y="0"/>
                </a:lnTo>
                <a:lnTo>
                  <a:pt x="4035900" y="827360"/>
                </a:lnTo>
                <a:lnTo>
                  <a:pt x="0" y="8273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745077" y="4082862"/>
            <a:ext cx="4050925" cy="1648298"/>
          </a:xfrm>
          <a:custGeom>
            <a:avLst/>
            <a:gdLst/>
            <a:ahLst/>
            <a:cxnLst/>
            <a:rect r="r" b="b" t="t" l="l"/>
            <a:pathLst>
              <a:path h="1648298" w="4050925">
                <a:moveTo>
                  <a:pt x="0" y="0"/>
                </a:moveTo>
                <a:lnTo>
                  <a:pt x="4050924" y="0"/>
                </a:lnTo>
                <a:lnTo>
                  <a:pt x="4050924" y="1648298"/>
                </a:lnTo>
                <a:lnTo>
                  <a:pt x="0" y="16482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-5686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6114681" y="2778155"/>
            <a:ext cx="3029319" cy="2609413"/>
          </a:xfrm>
          <a:custGeom>
            <a:avLst/>
            <a:gdLst/>
            <a:ahLst/>
            <a:cxnLst/>
            <a:rect r="r" b="b" t="t" l="l"/>
            <a:pathLst>
              <a:path h="2609413" w="3029319">
                <a:moveTo>
                  <a:pt x="0" y="0"/>
                </a:moveTo>
                <a:lnTo>
                  <a:pt x="3029319" y="0"/>
                </a:lnTo>
                <a:lnTo>
                  <a:pt x="3029319" y="2609413"/>
                </a:lnTo>
                <a:lnTo>
                  <a:pt x="0" y="260941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9564804" y="3859985"/>
            <a:ext cx="3332434" cy="1607899"/>
          </a:xfrm>
          <a:custGeom>
            <a:avLst/>
            <a:gdLst/>
            <a:ahLst/>
            <a:cxnLst/>
            <a:rect r="r" b="b" t="t" l="l"/>
            <a:pathLst>
              <a:path h="1607899" w="3332434">
                <a:moveTo>
                  <a:pt x="0" y="0"/>
                </a:moveTo>
                <a:lnTo>
                  <a:pt x="3332434" y="0"/>
                </a:lnTo>
                <a:lnTo>
                  <a:pt x="3332434" y="1607899"/>
                </a:lnTo>
                <a:lnTo>
                  <a:pt x="0" y="160789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3894324" y="3428709"/>
            <a:ext cx="3364976" cy="2039176"/>
          </a:xfrm>
          <a:custGeom>
            <a:avLst/>
            <a:gdLst/>
            <a:ahLst/>
            <a:cxnLst/>
            <a:rect r="r" b="b" t="t" l="l"/>
            <a:pathLst>
              <a:path h="2039176" w="3364976">
                <a:moveTo>
                  <a:pt x="0" y="0"/>
                </a:moveTo>
                <a:lnTo>
                  <a:pt x="3364976" y="0"/>
                </a:lnTo>
                <a:lnTo>
                  <a:pt x="3364976" y="2039175"/>
                </a:lnTo>
                <a:lnTo>
                  <a:pt x="0" y="203917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760805" y="5936652"/>
            <a:ext cx="4019468" cy="1954466"/>
          </a:xfrm>
          <a:custGeom>
            <a:avLst/>
            <a:gdLst/>
            <a:ahLst/>
            <a:cxnLst/>
            <a:rect r="r" b="b" t="t" l="l"/>
            <a:pathLst>
              <a:path h="1954466" w="4019468">
                <a:moveTo>
                  <a:pt x="0" y="0"/>
                </a:moveTo>
                <a:lnTo>
                  <a:pt x="4019468" y="0"/>
                </a:lnTo>
                <a:lnTo>
                  <a:pt x="4019468" y="1954467"/>
                </a:lnTo>
                <a:lnTo>
                  <a:pt x="0" y="195446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6114681" y="6177852"/>
            <a:ext cx="2620278" cy="1472066"/>
          </a:xfrm>
          <a:custGeom>
            <a:avLst/>
            <a:gdLst/>
            <a:ahLst/>
            <a:cxnLst/>
            <a:rect r="r" b="b" t="t" l="l"/>
            <a:pathLst>
              <a:path h="1472066" w="2620278">
                <a:moveTo>
                  <a:pt x="0" y="0"/>
                </a:moveTo>
                <a:lnTo>
                  <a:pt x="2620278" y="0"/>
                </a:lnTo>
                <a:lnTo>
                  <a:pt x="2620278" y="1472067"/>
                </a:lnTo>
                <a:lnTo>
                  <a:pt x="0" y="147206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9748855" y="6662113"/>
            <a:ext cx="3538047" cy="1229006"/>
          </a:xfrm>
          <a:custGeom>
            <a:avLst/>
            <a:gdLst/>
            <a:ahLst/>
            <a:cxnLst/>
            <a:rect r="r" b="b" t="t" l="l"/>
            <a:pathLst>
              <a:path h="1229006" w="3538047">
                <a:moveTo>
                  <a:pt x="0" y="0"/>
                </a:moveTo>
                <a:lnTo>
                  <a:pt x="3538047" y="0"/>
                </a:lnTo>
                <a:lnTo>
                  <a:pt x="3538047" y="1229006"/>
                </a:lnTo>
                <a:lnTo>
                  <a:pt x="0" y="122900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4573115" y="5867085"/>
            <a:ext cx="2007394" cy="2093601"/>
          </a:xfrm>
          <a:custGeom>
            <a:avLst/>
            <a:gdLst/>
            <a:ahLst/>
            <a:cxnLst/>
            <a:rect r="r" b="b" t="t" l="l"/>
            <a:pathLst>
              <a:path h="2093601" w="2007394">
                <a:moveTo>
                  <a:pt x="0" y="0"/>
                </a:moveTo>
                <a:lnTo>
                  <a:pt x="2007394" y="0"/>
                </a:lnTo>
                <a:lnTo>
                  <a:pt x="2007394" y="2093601"/>
                </a:lnTo>
                <a:lnTo>
                  <a:pt x="0" y="209360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2515106" y="608330"/>
            <a:ext cx="4518199" cy="6889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 b="true">
                <a:solidFill>
                  <a:srgbClr val="01837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www.id-health.eu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28700" y="2225395"/>
            <a:ext cx="3839989" cy="12033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00"/>
              </a:lnSpc>
            </a:pPr>
            <a:r>
              <a:rPr lang="en-US" sz="7000" b="true">
                <a:solidFill>
                  <a:srgbClr val="01837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Partners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61084" y="8179496"/>
            <a:ext cx="1669219" cy="1815640"/>
          </a:xfrm>
          <a:custGeom>
            <a:avLst/>
            <a:gdLst/>
            <a:ahLst/>
            <a:cxnLst/>
            <a:rect r="r" b="b" t="t" l="l"/>
            <a:pathLst>
              <a:path h="1815640" w="1669219">
                <a:moveTo>
                  <a:pt x="0" y="0"/>
                </a:moveTo>
                <a:lnTo>
                  <a:pt x="1669219" y="0"/>
                </a:lnTo>
                <a:lnTo>
                  <a:pt x="1669219" y="1815640"/>
                </a:lnTo>
                <a:lnTo>
                  <a:pt x="0" y="18156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1141" t="-808471" r="-1470964" b="-81045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132328" y="1791419"/>
            <a:ext cx="9525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</a:p>
        </p:txBody>
      </p:sp>
      <p:grpSp>
        <p:nvGrpSpPr>
          <p:cNvPr name="Group 4" id="4"/>
          <p:cNvGrpSpPr/>
          <p:nvPr/>
        </p:nvGrpSpPr>
        <p:grpSpPr>
          <a:xfrm rot="0">
            <a:off x="2524917" y="3851283"/>
            <a:ext cx="4261419" cy="3254377"/>
            <a:chOff x="0" y="0"/>
            <a:chExt cx="1122349" cy="85712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122349" cy="857120"/>
            </a:xfrm>
            <a:custGeom>
              <a:avLst/>
              <a:gdLst/>
              <a:ahLst/>
              <a:cxnLst/>
              <a:rect r="r" b="b" t="t" l="l"/>
              <a:pathLst>
                <a:path h="857120" w="1122349">
                  <a:moveTo>
                    <a:pt x="92654" y="0"/>
                  </a:moveTo>
                  <a:lnTo>
                    <a:pt x="1029695" y="0"/>
                  </a:lnTo>
                  <a:cubicBezTo>
                    <a:pt x="1080866" y="0"/>
                    <a:pt x="1122349" y="41483"/>
                    <a:pt x="1122349" y="92654"/>
                  </a:cubicBezTo>
                  <a:lnTo>
                    <a:pt x="1122349" y="764466"/>
                  </a:lnTo>
                  <a:cubicBezTo>
                    <a:pt x="1122349" y="789039"/>
                    <a:pt x="1112587" y="812606"/>
                    <a:pt x="1095211" y="829982"/>
                  </a:cubicBezTo>
                  <a:cubicBezTo>
                    <a:pt x="1077835" y="847358"/>
                    <a:pt x="1054268" y="857120"/>
                    <a:pt x="1029695" y="857120"/>
                  </a:cubicBezTo>
                  <a:lnTo>
                    <a:pt x="92654" y="857120"/>
                  </a:lnTo>
                  <a:cubicBezTo>
                    <a:pt x="68081" y="857120"/>
                    <a:pt x="44514" y="847358"/>
                    <a:pt x="27138" y="829982"/>
                  </a:cubicBezTo>
                  <a:cubicBezTo>
                    <a:pt x="9762" y="812606"/>
                    <a:pt x="0" y="789039"/>
                    <a:pt x="0" y="764466"/>
                  </a:cubicBezTo>
                  <a:lnTo>
                    <a:pt x="0" y="92654"/>
                  </a:lnTo>
                  <a:cubicBezTo>
                    <a:pt x="0" y="68081"/>
                    <a:pt x="9762" y="44514"/>
                    <a:pt x="27138" y="27138"/>
                  </a:cubicBezTo>
                  <a:cubicBezTo>
                    <a:pt x="44514" y="9762"/>
                    <a:pt x="68081" y="0"/>
                    <a:pt x="92654" y="0"/>
                  </a:cubicBezTo>
                  <a:close/>
                </a:path>
              </a:pathLst>
            </a:custGeom>
            <a:solidFill>
              <a:srgbClr val="8C52F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57150"/>
              <a:ext cx="1122349" cy="9142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479"/>
                </a:lnSpc>
                <a:spcBef>
                  <a:spcPct val="0"/>
                </a:spcBef>
              </a:pPr>
              <a:r>
                <a:rPr lang="en-US" sz="3199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3.1 Health Literacy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0072479" y="3851283"/>
            <a:ext cx="4239492" cy="3254377"/>
            <a:chOff x="0" y="0"/>
            <a:chExt cx="1116574" cy="85712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116574" cy="857120"/>
            </a:xfrm>
            <a:custGeom>
              <a:avLst/>
              <a:gdLst/>
              <a:ahLst/>
              <a:cxnLst/>
              <a:rect r="r" b="b" t="t" l="l"/>
              <a:pathLst>
                <a:path h="857120" w="1116574">
                  <a:moveTo>
                    <a:pt x="93133" y="0"/>
                  </a:moveTo>
                  <a:lnTo>
                    <a:pt x="1023441" y="0"/>
                  </a:lnTo>
                  <a:cubicBezTo>
                    <a:pt x="1074877" y="0"/>
                    <a:pt x="1116574" y="41697"/>
                    <a:pt x="1116574" y="93133"/>
                  </a:cubicBezTo>
                  <a:lnTo>
                    <a:pt x="1116574" y="763987"/>
                  </a:lnTo>
                  <a:cubicBezTo>
                    <a:pt x="1116574" y="815423"/>
                    <a:pt x="1074877" y="857120"/>
                    <a:pt x="1023441" y="857120"/>
                  </a:cubicBezTo>
                  <a:lnTo>
                    <a:pt x="93133" y="857120"/>
                  </a:lnTo>
                  <a:cubicBezTo>
                    <a:pt x="41697" y="857120"/>
                    <a:pt x="0" y="815423"/>
                    <a:pt x="0" y="763987"/>
                  </a:cubicBezTo>
                  <a:lnTo>
                    <a:pt x="0" y="93133"/>
                  </a:lnTo>
                  <a:cubicBezTo>
                    <a:pt x="0" y="41697"/>
                    <a:pt x="41697" y="0"/>
                    <a:pt x="93133" y="0"/>
                  </a:cubicBezTo>
                  <a:close/>
                </a:path>
              </a:pathLst>
            </a:custGeom>
            <a:solidFill>
              <a:srgbClr val="CB6CE6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57150"/>
              <a:ext cx="1116574" cy="9142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479"/>
                </a:lnSpc>
                <a:spcBef>
                  <a:spcPct val="0"/>
                </a:spcBef>
              </a:pPr>
              <a:r>
                <a:rPr lang="en-US" sz="3199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3.2 Digital Health Literacy</a:t>
              </a: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1028700" y="1471696"/>
            <a:ext cx="11323639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 b="true">
                <a:solidFill>
                  <a:srgbClr val="01837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TOPIC Nº 3: List of units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8122914" y="5143500"/>
            <a:ext cx="1021086" cy="1021086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8C52FF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165100"/>
              <a:ext cx="711200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11011448" y="373512"/>
            <a:ext cx="5336699" cy="580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60"/>
              </a:lnSpc>
            </a:pPr>
            <a:r>
              <a:rPr lang="en-US" sz="3400">
                <a:solidFill>
                  <a:srgbClr val="018378"/>
                </a:solidFill>
                <a:latin typeface="Open Sans"/>
                <a:ea typeface="Open Sans"/>
                <a:cs typeface="Open Sans"/>
                <a:sym typeface="Open Sans"/>
              </a:rPr>
              <a:t>3.2</a:t>
            </a:r>
            <a:r>
              <a:rPr lang="en-US" sz="3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Digital Health Literacy  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61084" y="8179496"/>
            <a:ext cx="1669219" cy="1815640"/>
          </a:xfrm>
          <a:custGeom>
            <a:avLst/>
            <a:gdLst/>
            <a:ahLst/>
            <a:cxnLst/>
            <a:rect r="r" b="b" t="t" l="l"/>
            <a:pathLst>
              <a:path h="1815640" w="1669219">
                <a:moveTo>
                  <a:pt x="0" y="0"/>
                </a:moveTo>
                <a:lnTo>
                  <a:pt x="1669219" y="0"/>
                </a:lnTo>
                <a:lnTo>
                  <a:pt x="1669219" y="1815640"/>
                </a:lnTo>
                <a:lnTo>
                  <a:pt x="0" y="18156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1141" t="-808471" r="-1470964" b="-81045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132328" y="1791419"/>
            <a:ext cx="9525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11011448" y="373512"/>
            <a:ext cx="7276552" cy="580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60"/>
              </a:lnSpc>
            </a:pPr>
            <a:r>
              <a:rPr lang="en-US" sz="3400">
                <a:solidFill>
                  <a:srgbClr val="018378"/>
                </a:solidFill>
                <a:latin typeface="Open Sans"/>
                <a:ea typeface="Open Sans"/>
                <a:cs typeface="Open Sans"/>
                <a:sym typeface="Open Sans"/>
              </a:rPr>
              <a:t>3.2Health Literacy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1471696"/>
            <a:ext cx="12352339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 b="true">
                <a:solidFill>
                  <a:srgbClr val="01837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Competences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461084" y="2911241"/>
            <a:ext cx="15676725" cy="33477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After you finish this unit:</a:t>
            </a:r>
          </a:p>
          <a:p>
            <a:pPr algn="l">
              <a:lnSpc>
                <a:spcPts val="4480"/>
              </a:lnSpc>
            </a:pPr>
          </a:p>
          <a:p>
            <a:pPr algn="l" marL="690881" indent="-345440" lvl="1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Finding</a:t>
            </a:r>
            <a:r>
              <a:rPr lang="en-US" sz="3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information: Know where to find reliable digital health information.</a:t>
            </a:r>
          </a:p>
          <a:p>
            <a:pPr algn="l" marL="690881" indent="-345440" lvl="1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Checking information: Make sure the information is c</a:t>
            </a:r>
            <a:r>
              <a:rPr lang="en-US" sz="3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orrect and trustworthy.</a:t>
            </a:r>
          </a:p>
          <a:p>
            <a:pPr algn="l" marL="690881" indent="-345440" lvl="1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Using information: Apply the information for decisions and daily life.</a:t>
            </a:r>
          </a:p>
          <a:p>
            <a:pPr algn="l" marL="690881" indent="-345440" lvl="1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Using digital tools: Use apps and websites safely and correctly.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61084" y="8179496"/>
            <a:ext cx="1669219" cy="1815640"/>
          </a:xfrm>
          <a:custGeom>
            <a:avLst/>
            <a:gdLst/>
            <a:ahLst/>
            <a:cxnLst/>
            <a:rect r="r" b="b" t="t" l="l"/>
            <a:pathLst>
              <a:path h="1815640" w="1669219">
                <a:moveTo>
                  <a:pt x="0" y="0"/>
                </a:moveTo>
                <a:lnTo>
                  <a:pt x="1669219" y="0"/>
                </a:lnTo>
                <a:lnTo>
                  <a:pt x="1669219" y="1815640"/>
                </a:lnTo>
                <a:lnTo>
                  <a:pt x="0" y="18156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1141" t="-808471" r="-1470964" b="-81045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969391" y="2968391"/>
            <a:ext cx="6289909" cy="6289909"/>
          </a:xfrm>
          <a:custGeom>
            <a:avLst/>
            <a:gdLst/>
            <a:ahLst/>
            <a:cxnLst/>
            <a:rect r="r" b="b" t="t" l="l"/>
            <a:pathLst>
              <a:path h="6289909" w="6289909">
                <a:moveTo>
                  <a:pt x="0" y="0"/>
                </a:moveTo>
                <a:lnTo>
                  <a:pt x="6289909" y="0"/>
                </a:lnTo>
                <a:lnTo>
                  <a:pt x="6289909" y="6289909"/>
                </a:lnTo>
                <a:lnTo>
                  <a:pt x="0" y="62899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6132328" y="1791419"/>
            <a:ext cx="9525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11011448" y="373512"/>
            <a:ext cx="5224462" cy="580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60"/>
              </a:lnSpc>
            </a:pPr>
            <a:r>
              <a:rPr lang="en-US" sz="3400">
                <a:solidFill>
                  <a:srgbClr val="018378"/>
                </a:solidFill>
                <a:latin typeface="Open Sans"/>
                <a:ea typeface="Open Sans"/>
                <a:cs typeface="Open Sans"/>
                <a:sym typeface="Open Sans"/>
              </a:rPr>
              <a:t>3.2</a:t>
            </a:r>
            <a:r>
              <a:rPr lang="en-US" sz="3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Digital Health Literacy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1471696"/>
            <a:ext cx="12352339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 b="true">
                <a:solidFill>
                  <a:srgbClr val="01837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What is Digital Health Literacy?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2901716"/>
            <a:ext cx="8115300" cy="38598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Digital </a:t>
            </a:r>
            <a:r>
              <a:rPr lang="en-US" sz="36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Health Literacy = understanding health information online or in apps</a:t>
            </a:r>
          </a:p>
          <a:p>
            <a:pPr algn="l" marL="804759" indent="-402380" lvl="1">
              <a:lnSpc>
                <a:spcPts val="5218"/>
              </a:lnSpc>
              <a:spcBef>
                <a:spcPct val="0"/>
              </a:spcBef>
              <a:buFont typeface="Arial"/>
              <a:buChar char="•"/>
            </a:pPr>
            <a:r>
              <a:rPr lang="en-US" sz="3727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Knowing how to find, understand and use digital health information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0" y="9989820"/>
            <a:ext cx="18288000" cy="297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Image from Microsoft Designer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61084" y="8179496"/>
            <a:ext cx="1669219" cy="1815640"/>
          </a:xfrm>
          <a:custGeom>
            <a:avLst/>
            <a:gdLst/>
            <a:ahLst/>
            <a:cxnLst/>
            <a:rect r="r" b="b" t="t" l="l"/>
            <a:pathLst>
              <a:path h="1815640" w="1669219">
                <a:moveTo>
                  <a:pt x="0" y="0"/>
                </a:moveTo>
                <a:lnTo>
                  <a:pt x="1669219" y="0"/>
                </a:lnTo>
                <a:lnTo>
                  <a:pt x="1669219" y="1815640"/>
                </a:lnTo>
                <a:lnTo>
                  <a:pt x="0" y="18156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1141" t="-808471" r="-1470964" b="-81045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132328" y="1791419"/>
            <a:ext cx="9525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11011448" y="373512"/>
            <a:ext cx="5224462" cy="580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60"/>
              </a:lnSpc>
            </a:pPr>
            <a:r>
              <a:rPr lang="en-US" sz="3400">
                <a:solidFill>
                  <a:srgbClr val="018378"/>
                </a:solidFill>
                <a:latin typeface="Open Sans"/>
                <a:ea typeface="Open Sans"/>
                <a:cs typeface="Open Sans"/>
                <a:sym typeface="Open Sans"/>
              </a:rPr>
              <a:t>3.2</a:t>
            </a:r>
            <a:r>
              <a:rPr lang="en-US" sz="3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Digital Health Literacy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1471696"/>
            <a:ext cx="12352339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 b="true">
                <a:solidFill>
                  <a:srgbClr val="01837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Why Digital Health Literacy matters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2901716"/>
            <a:ext cx="9573269" cy="3804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Mor</a:t>
            </a:r>
            <a:r>
              <a:rPr lang="en-US" sz="36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 and more health information is online (apps, websites)</a:t>
            </a:r>
          </a:p>
          <a:p>
            <a:pPr algn="l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Makes everyday life easier (app</a:t>
            </a:r>
            <a:r>
              <a:rPr lang="en-US" sz="36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ointments, recipes, prevention)</a:t>
            </a:r>
          </a:p>
          <a:p>
            <a:pPr algn="l" marL="777240" indent="-388620" lvl="1">
              <a:lnSpc>
                <a:spcPts val="5040"/>
              </a:lnSpc>
              <a:spcBef>
                <a:spcPct val="0"/>
              </a:spcBef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Helps us take care of our health earlier, not only when sick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61084" y="8179496"/>
            <a:ext cx="1669219" cy="1815640"/>
          </a:xfrm>
          <a:custGeom>
            <a:avLst/>
            <a:gdLst/>
            <a:ahLst/>
            <a:cxnLst/>
            <a:rect r="r" b="b" t="t" l="l"/>
            <a:pathLst>
              <a:path h="1815640" w="1669219">
                <a:moveTo>
                  <a:pt x="0" y="0"/>
                </a:moveTo>
                <a:lnTo>
                  <a:pt x="1669219" y="0"/>
                </a:lnTo>
                <a:lnTo>
                  <a:pt x="1669219" y="1815640"/>
                </a:lnTo>
                <a:lnTo>
                  <a:pt x="0" y="18156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1141" t="-808471" r="-1470964" b="-81045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132328" y="1791419"/>
            <a:ext cx="9525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11011448" y="373512"/>
            <a:ext cx="5224462" cy="580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60"/>
              </a:lnSpc>
            </a:pPr>
            <a:r>
              <a:rPr lang="en-US" sz="3400">
                <a:solidFill>
                  <a:srgbClr val="018378"/>
                </a:solidFill>
                <a:latin typeface="Open Sans"/>
                <a:ea typeface="Open Sans"/>
                <a:cs typeface="Open Sans"/>
                <a:sym typeface="Open Sans"/>
              </a:rPr>
              <a:t>3.2</a:t>
            </a:r>
            <a:r>
              <a:rPr lang="en-US" sz="3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Digital Health Literacy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1471696"/>
            <a:ext cx="12352339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 b="true">
                <a:solidFill>
                  <a:srgbClr val="01837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Skills to practice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2901716"/>
            <a:ext cx="9573269" cy="3804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Us</a:t>
            </a:r>
            <a:r>
              <a:rPr lang="en-US" sz="36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 search engines (“How do I find the right info?”)</a:t>
            </a:r>
          </a:p>
          <a:p>
            <a:pPr algn="l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Check sources (“Who wr</a:t>
            </a:r>
            <a:r>
              <a:rPr lang="en-US" sz="36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ote this? Can I trust it?”)</a:t>
            </a:r>
          </a:p>
          <a:p>
            <a:pPr algn="l" marL="777240" indent="-388620" lvl="1">
              <a:lnSpc>
                <a:spcPts val="5040"/>
              </a:lnSpc>
              <a:spcBef>
                <a:spcPct val="0"/>
              </a:spcBef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App</a:t>
            </a:r>
            <a:r>
              <a:rPr lang="en-US" sz="36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ly info (“What does this mean for me?”)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61084" y="8179496"/>
            <a:ext cx="1669219" cy="1815640"/>
          </a:xfrm>
          <a:custGeom>
            <a:avLst/>
            <a:gdLst/>
            <a:ahLst/>
            <a:cxnLst/>
            <a:rect r="r" b="b" t="t" l="l"/>
            <a:pathLst>
              <a:path h="1815640" w="1669219">
                <a:moveTo>
                  <a:pt x="0" y="0"/>
                </a:moveTo>
                <a:lnTo>
                  <a:pt x="1669219" y="0"/>
                </a:lnTo>
                <a:lnTo>
                  <a:pt x="1669219" y="1815640"/>
                </a:lnTo>
                <a:lnTo>
                  <a:pt x="0" y="18156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1141" t="-808471" r="-1470964" b="-81045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132328" y="1791419"/>
            <a:ext cx="9525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11011448" y="373512"/>
            <a:ext cx="5112226" cy="580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60"/>
              </a:lnSpc>
            </a:pPr>
            <a:r>
              <a:rPr lang="en-US" sz="3400">
                <a:solidFill>
                  <a:srgbClr val="018378"/>
                </a:solidFill>
                <a:latin typeface="Open Sans"/>
                <a:ea typeface="Open Sans"/>
                <a:cs typeface="Open Sans"/>
                <a:sym typeface="Open Sans"/>
              </a:rPr>
              <a:t>3.2</a:t>
            </a:r>
            <a:r>
              <a:rPr lang="en-US" sz="3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Digital Health Literacy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1471696"/>
            <a:ext cx="12352339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 b="true">
                <a:solidFill>
                  <a:srgbClr val="01837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Using health information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2901716"/>
            <a:ext cx="9573269" cy="2527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Try</a:t>
            </a:r>
            <a:r>
              <a:rPr lang="en-US" sz="36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healthy recipes you find online</a:t>
            </a:r>
          </a:p>
          <a:p>
            <a:pPr algn="l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Do simple exercises from a vide</a:t>
            </a:r>
            <a:r>
              <a:rPr lang="en-US" sz="36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o</a:t>
            </a:r>
          </a:p>
          <a:p>
            <a:pPr algn="l" marL="777240" indent="-388620" lvl="1">
              <a:lnSpc>
                <a:spcPts val="5040"/>
              </a:lnSpc>
              <a:spcBef>
                <a:spcPct val="0"/>
              </a:spcBef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Learn tips to stay safe (sun protection, vaccinations)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61084" y="8179496"/>
            <a:ext cx="1669219" cy="1815640"/>
          </a:xfrm>
          <a:custGeom>
            <a:avLst/>
            <a:gdLst/>
            <a:ahLst/>
            <a:cxnLst/>
            <a:rect r="r" b="b" t="t" l="l"/>
            <a:pathLst>
              <a:path h="1815640" w="1669219">
                <a:moveTo>
                  <a:pt x="0" y="0"/>
                </a:moveTo>
                <a:lnTo>
                  <a:pt x="1669219" y="0"/>
                </a:lnTo>
                <a:lnTo>
                  <a:pt x="1669219" y="1815640"/>
                </a:lnTo>
                <a:lnTo>
                  <a:pt x="0" y="18156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1141" t="-808471" r="-1470964" b="-81045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045114" y="5748288"/>
            <a:ext cx="3510012" cy="3510012"/>
          </a:xfrm>
          <a:custGeom>
            <a:avLst/>
            <a:gdLst/>
            <a:ahLst/>
            <a:cxnLst/>
            <a:rect r="r" b="b" t="t" l="l"/>
            <a:pathLst>
              <a:path h="3510012" w="3510012">
                <a:moveTo>
                  <a:pt x="0" y="0"/>
                </a:moveTo>
                <a:lnTo>
                  <a:pt x="3510012" y="0"/>
                </a:lnTo>
                <a:lnTo>
                  <a:pt x="3510012" y="3510012"/>
                </a:lnTo>
                <a:lnTo>
                  <a:pt x="0" y="35100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742493" y="5748288"/>
            <a:ext cx="3510012" cy="3510012"/>
          </a:xfrm>
          <a:custGeom>
            <a:avLst/>
            <a:gdLst/>
            <a:ahLst/>
            <a:cxnLst/>
            <a:rect r="r" b="b" t="t" l="l"/>
            <a:pathLst>
              <a:path h="3510012" w="3510012">
                <a:moveTo>
                  <a:pt x="0" y="0"/>
                </a:moveTo>
                <a:lnTo>
                  <a:pt x="3510012" y="0"/>
                </a:lnTo>
                <a:lnTo>
                  <a:pt x="3510012" y="3510012"/>
                </a:lnTo>
                <a:lnTo>
                  <a:pt x="0" y="35100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2272442" y="5534043"/>
            <a:ext cx="3724257" cy="3724257"/>
          </a:xfrm>
          <a:custGeom>
            <a:avLst/>
            <a:gdLst/>
            <a:ahLst/>
            <a:cxnLst/>
            <a:rect r="r" b="b" t="t" l="l"/>
            <a:pathLst>
              <a:path h="3724257" w="3724257">
                <a:moveTo>
                  <a:pt x="0" y="0"/>
                </a:moveTo>
                <a:lnTo>
                  <a:pt x="3724257" y="0"/>
                </a:lnTo>
                <a:lnTo>
                  <a:pt x="3724257" y="3724257"/>
                </a:lnTo>
                <a:lnTo>
                  <a:pt x="0" y="372425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6997266" y="3573623"/>
            <a:ext cx="7794" cy="12843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38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1471696"/>
            <a:ext cx="12352339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 b="true">
                <a:solidFill>
                  <a:srgbClr val="01837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Where can I find information?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821306" y="3478553"/>
            <a:ext cx="3957628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Internet websites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557024" y="3182394"/>
            <a:ext cx="3695481" cy="1889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H</a:t>
            </a:r>
            <a:r>
              <a:rPr lang="en-US" sz="36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ealth apps on phones or tablets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1826630" y="3478553"/>
            <a:ext cx="4615881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V</a:t>
            </a:r>
            <a:r>
              <a:rPr lang="en-US" sz="36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ideos about health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1011448" y="373512"/>
            <a:ext cx="5224462" cy="580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60"/>
              </a:lnSpc>
            </a:pPr>
            <a:r>
              <a:rPr lang="en-US" sz="3400">
                <a:solidFill>
                  <a:srgbClr val="018378"/>
                </a:solidFill>
                <a:latin typeface="Open Sans"/>
                <a:ea typeface="Open Sans"/>
                <a:cs typeface="Open Sans"/>
                <a:sym typeface="Open Sans"/>
              </a:rPr>
              <a:t>3.2</a:t>
            </a:r>
            <a:r>
              <a:rPr lang="en-US" sz="3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Digital Health Literacy 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9525" y="9361170"/>
            <a:ext cx="18288000" cy="9258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1800" u="sng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hlinkClick r:id="rId6" tooltip="https://www.flaticon.com/de/kostenloses-icon/webseite_977597"/>
              </a:rPr>
              <a:t>Icon made by </a:t>
            </a:r>
            <a:r>
              <a:rPr lang="en-US" sz="1800" i="true" u="sng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  <a:hlinkClick r:id="rId7" tooltip="https://www.flaticon.com/de/kostenloses-icon/webseite_977597"/>
              </a:rPr>
              <a:t>prettycons</a:t>
            </a:r>
            <a:r>
              <a:rPr lang="en-US" sz="1800" u="sng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hlinkClick r:id="rId8" tooltip="https://www.flaticon.com/de/kostenloses-icon/webseite_977597"/>
              </a:rPr>
              <a:t> from Flaticon</a:t>
            </a:r>
          </a:p>
          <a:p>
            <a:pPr algn="r">
              <a:lnSpc>
                <a:spcPts val="2520"/>
              </a:lnSpc>
            </a:pPr>
            <a:r>
              <a:rPr lang="en-US" sz="1800" u="sng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hlinkClick r:id="rId9" tooltip="https://www.flaticon.com/de/kostenloses-icon/smartphone_4151798"/>
              </a:rPr>
              <a:t>Icon made by </a:t>
            </a:r>
            <a:r>
              <a:rPr lang="en-US" sz="1800" i="true" u="sng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  <a:hlinkClick r:id="rId10" tooltip="https://www.flaticon.com/de/kostenloses-icon/smartphone_4151798"/>
              </a:rPr>
              <a:t>Freepik</a:t>
            </a:r>
            <a:r>
              <a:rPr lang="en-US" sz="1800" u="sng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hlinkClick r:id="rId11" tooltip="https://www.flaticon.com/de/kostenloses-icon/smartphone_4151798"/>
              </a:rPr>
              <a:t> from Flaticon</a:t>
            </a:r>
          </a:p>
          <a:p>
            <a:pPr algn="r">
              <a:lnSpc>
                <a:spcPts val="2520"/>
              </a:lnSpc>
              <a:spcBef>
                <a:spcPct val="0"/>
              </a:spcBef>
            </a:pPr>
            <a:r>
              <a:rPr lang="en-US" sz="1800" u="sng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hlinkClick r:id="rId12" tooltip="https://www.flaticon.com/de/kostenloses-icon/videos_8542560"/>
              </a:rPr>
              <a:t>Icon made by Freepik from Flaticon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F1AC75F8B7B794F85269DC7226EC003" ma:contentTypeVersion="13" ma:contentTypeDescription="Ein neues Dokument erstellen." ma:contentTypeScope="" ma:versionID="7253e2e6854f0109f493c06aa26d198d">
  <xsd:schema xmlns:xsd="http://www.w3.org/2001/XMLSchema" xmlns:xs="http://www.w3.org/2001/XMLSchema" xmlns:p="http://schemas.microsoft.com/office/2006/metadata/properties" xmlns:ns2="ab5b9d58-91f2-4d29-8dac-40d1d1ebed7d" xmlns:ns3="ec166e02-4614-4a57-9412-a898d5bb7af9" targetNamespace="http://schemas.microsoft.com/office/2006/metadata/properties" ma:root="true" ma:fieldsID="fdff0152310a75f4178d9fc49bcfe42d" ns2:_="" ns3:_="">
    <xsd:import namespace="ab5b9d58-91f2-4d29-8dac-40d1d1ebed7d"/>
    <xsd:import namespace="ec166e02-4614-4a57-9412-a898d5bb7a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5b9d58-91f2-4d29-8dac-40d1d1ebed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2edef787-5e0f-4157-8463-14f7453d472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166e02-4614-4a57-9412-a898d5bb7af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65871ec-b9b0-4dc7-871a-d03ee1d7d02c}" ma:internalName="TaxCatchAll" ma:showField="CatchAllData" ma:web="ec166e02-4614-4a57-9412-a898d5bb7a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b5b9d58-91f2-4d29-8dac-40d1d1ebed7d">
      <Terms xmlns="http://schemas.microsoft.com/office/infopath/2007/PartnerControls"/>
    </lcf76f155ced4ddcb4097134ff3c332f>
    <TaxCatchAll xmlns="ec166e02-4614-4a57-9412-a898d5bb7af9" xsi:nil="true"/>
  </documentManagement>
</p:properties>
</file>

<file path=customXml/itemProps1.xml><?xml version="1.0" encoding="utf-8"?>
<ds:datastoreItem xmlns:ds="http://schemas.openxmlformats.org/officeDocument/2006/customXml" ds:itemID="{80D66851-1FCA-4A5A-A096-E9C330F6406B}"/>
</file>

<file path=customXml/itemProps2.xml><?xml version="1.0" encoding="utf-8"?>
<ds:datastoreItem xmlns:ds="http://schemas.openxmlformats.org/officeDocument/2006/customXml" ds:itemID="{B156458B-826C-44AF-9FF3-BDA601B4110A}"/>
</file>

<file path=customXml/itemProps3.xml><?xml version="1.0" encoding="utf-8"?>
<ds:datastoreItem xmlns:ds="http://schemas.openxmlformats.org/officeDocument/2006/customXml" ds:itemID="{CBF6F4DA-C7B3-40EE-80A5-F4C564C4F2E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Health Literacy</dc:title>
  <cp:revision>1</cp:revision>
  <dcterms:created xsi:type="dcterms:W3CDTF">2006-08-16T00:00:00Z</dcterms:created>
  <dcterms:modified xsi:type="dcterms:W3CDTF">2011-08-01T06:04:30Z</dcterms:modified>
  <dc:identifier>DAGwtG68prA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0x0101006F1AC75F8B7B794F85269DC7226EC003</vt:lpwstr>
  </property>
</Properties>
</file>