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8288000" cy="10287000"/>
  <p:notesSz cx="6858000" cy="9144000"/>
  <p:embeddedFontLst>
    <p:embeddedFont>
      <p:font typeface="Calibri (MS) Italics" panose="020B0604020202020204" charset="0"/>
      <p:regular r:id="rId29"/>
    </p:embeddedFont>
    <p:embeddedFont>
      <p:font typeface="Calibri (MS) Bold" panose="020B0604020202020204" charset="0"/>
      <p:regular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Calibri (MS) Bold Italics" panose="020B0604020202020204" charset="0"/>
      <p:regular r:id="rId35"/>
    </p:embeddedFont>
    <p:embeddedFont>
      <p:font typeface="Arial Italics" panose="020B0604020202020204" charset="0"/>
      <p:regular r:id="rId36"/>
    </p:embeddedFont>
    <p:embeddedFont>
      <p:font typeface="Arial Bold" panose="020B060402020202020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(MS)" panose="020B0604020202020204" charset="0"/>
      <p:regular r:id="rId43"/>
    </p:embeddedFont>
    <p:embeddedFont>
      <p:font typeface="Open Sans Bold" panose="020B0604020202020204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svg"/><Relationship Id="rId18" Type="http://schemas.openxmlformats.org/officeDocument/2006/relationships/image" Target="../media/image21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17.png"/><Relationship Id="rId19" Type="http://schemas.openxmlformats.org/officeDocument/2006/relationships/image" Target="../media/image30.svg"/><Relationship Id="rId4" Type="http://schemas.openxmlformats.org/officeDocument/2006/relationships/image" Target="../media/image14.png"/><Relationship Id="rId9" Type="http://schemas.openxmlformats.org/officeDocument/2006/relationships/image" Target="../media/image20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F_l-IGhSgHE&amp;list=PLhc8TLtA0Ey2neiQxG5Mbpj0Fj7j_IfJJ&amp;index=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215" y="3660"/>
            <a:ext cx="3965097" cy="1605864"/>
            <a:chOff x="0" y="0"/>
            <a:chExt cx="5286796" cy="2141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6756" cy="2141093"/>
            </a:xfrm>
            <a:custGeom>
              <a:avLst/>
              <a:gdLst/>
              <a:ahLst/>
              <a:cxnLst/>
              <a:rect l="l" t="t" r="r" b="b"/>
              <a:pathLst>
                <a:path w="5286756" h="2141093">
                  <a:moveTo>
                    <a:pt x="0" y="0"/>
                  </a:moveTo>
                  <a:lnTo>
                    <a:pt x="5286756" y="0"/>
                  </a:lnTo>
                  <a:lnTo>
                    <a:pt x="5286756" y="2141093"/>
                  </a:lnTo>
                  <a:lnTo>
                    <a:pt x="0" y="214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0" b="-14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7962" y="9070964"/>
            <a:ext cx="4035900" cy="827359"/>
            <a:chOff x="0" y="0"/>
            <a:chExt cx="5381200" cy="11031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244" cy="1103122"/>
            </a:xfrm>
            <a:custGeom>
              <a:avLst/>
              <a:gdLst/>
              <a:ahLst/>
              <a:cxnLst/>
              <a:rect l="l" t="t" r="r" b="b"/>
              <a:pathLst>
                <a:path w="5381244" h="1103122">
                  <a:moveTo>
                    <a:pt x="0" y="0"/>
                  </a:moveTo>
                  <a:lnTo>
                    <a:pt x="5381244" y="0"/>
                  </a:lnTo>
                  <a:lnTo>
                    <a:pt x="5381244" y="1103122"/>
                  </a:lnTo>
                  <a:lnTo>
                    <a:pt x="0" y="110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63" b="-136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4898604" y="9035150"/>
            <a:ext cx="12775725" cy="863173"/>
            <a:chOff x="0" y="0"/>
            <a:chExt cx="17034300" cy="11508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34256" cy="1150874"/>
            </a:xfrm>
            <a:custGeom>
              <a:avLst/>
              <a:gdLst/>
              <a:ahLst/>
              <a:cxnLst/>
              <a:rect l="l" t="t" r="r" b="b"/>
              <a:pathLst>
                <a:path w="17034256" h="1150874">
                  <a:moveTo>
                    <a:pt x="0" y="0"/>
                  </a:moveTo>
                  <a:lnTo>
                    <a:pt x="17034256" y="0"/>
                  </a:lnTo>
                  <a:lnTo>
                    <a:pt x="17034256" y="1150874"/>
                  </a:lnTo>
                  <a:lnTo>
                    <a:pt x="0" y="1150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5936888" y="7267118"/>
            <a:ext cx="1620699" cy="1613496"/>
            <a:chOff x="0" y="0"/>
            <a:chExt cx="2160932" cy="21513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0905" cy="2151380"/>
            </a:xfrm>
            <a:custGeom>
              <a:avLst/>
              <a:gdLst/>
              <a:ahLst/>
              <a:cxnLst/>
              <a:rect l="l" t="t" r="r" b="b"/>
              <a:pathLst>
                <a:path w="2160905" h="2151380">
                  <a:moveTo>
                    <a:pt x="0" y="0"/>
                  </a:moveTo>
                  <a:lnTo>
                    <a:pt x="2160905" y="0"/>
                  </a:lnTo>
                  <a:lnTo>
                    <a:pt x="2160905" y="2151380"/>
                  </a:lnTo>
                  <a:lnTo>
                    <a:pt x="0" y="2151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4" r="-25" b="2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2515106" y="522606"/>
            <a:ext cx="4518200" cy="79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1"/>
              </a:lnSpc>
            </a:pPr>
            <a:r>
              <a:rPr lang="en-US" sz="4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1562" y="1365443"/>
            <a:ext cx="17068800" cy="5144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1"/>
              </a:lnSpc>
            </a:pPr>
            <a:endParaRPr/>
          </a:p>
          <a:p>
            <a:pPr algn="ctr">
              <a:lnSpc>
                <a:spcPts val="9801"/>
              </a:lnSpc>
            </a:pPr>
            <a:r>
              <a:rPr lang="en-US" sz="7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Training on the use of Digital Health Tools for healthier lifestyles</a:t>
            </a:r>
          </a:p>
          <a:p>
            <a:pPr algn="ctr">
              <a:lnSpc>
                <a:spcPts val="9801"/>
              </a:lnSpc>
            </a:pPr>
            <a:endParaRPr lang="en-US" sz="7000" b="1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07736" y="5843255"/>
            <a:ext cx="1177158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Training Activity 9: Digital Health Media for PID (Session 2)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898603" y="9035149"/>
            <a:ext cx="12775725" cy="863174"/>
          </a:xfrm>
          <a:custGeom>
            <a:avLst/>
            <a:gdLst/>
            <a:ahLst/>
            <a:cxnLst/>
            <a:rect l="l" t="t" r="r" b="b"/>
            <a:pathLst>
              <a:path w="12775725" h="863174">
                <a:moveTo>
                  <a:pt x="0" y="0"/>
                </a:moveTo>
                <a:lnTo>
                  <a:pt x="12775725" y="0"/>
                </a:lnTo>
                <a:lnTo>
                  <a:pt x="12775725" y="863174"/>
                </a:lnTo>
                <a:lnTo>
                  <a:pt x="0" y="8631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869" t="-1221743" r="-13411" b="-12394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8"/>
            <a:ext cx="7205373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1.4 My Feelings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2402" y="1485902"/>
            <a:ext cx="17907000" cy="252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 smtClean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1.4 </a:t>
            </a: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My Feelings </a:t>
            </a:r>
          </a:p>
          <a:p>
            <a:pPr algn="l">
              <a:lnSpc>
                <a:spcPts val="6238"/>
              </a:lnSpc>
            </a:pP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6238"/>
              </a:lnSpc>
            </a:pP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4228456"/>
            <a:ext cx="1478481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What Are Feelings?</a:t>
            </a:r>
          </a:p>
          <a:p>
            <a:pPr algn="l">
              <a:lnSpc>
                <a:spcPts val="3959"/>
              </a:lnSpc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97216" lvl="1" indent="-298608" algn="l">
              <a:lnSpc>
                <a:spcPts val="39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Feelings are how we feel inside, in our heart and body.</a:t>
            </a:r>
          </a:p>
          <a:p>
            <a:pPr marL="597216" lvl="1" indent="-298608" algn="l">
              <a:lnSpc>
                <a:spcPts val="3959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7216" lvl="1" indent="-298608" algn="l">
              <a:lnSpc>
                <a:spcPts val="39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all have many feelings, like happy, sad, angry, scared, calm.</a:t>
            </a:r>
          </a:p>
          <a:p>
            <a:pPr marL="597216" lvl="1" indent="-298608" algn="l">
              <a:lnSpc>
                <a:spcPts val="3959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7216" lvl="1" indent="-298608" algn="l">
              <a:lnSpc>
                <a:spcPts val="39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Feelings can change during the day,  that’s normal.</a:t>
            </a:r>
          </a:p>
          <a:p>
            <a:pPr marL="597216" lvl="1" indent="-298608" algn="l">
              <a:lnSpc>
                <a:spcPts val="3959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7216" lvl="1" indent="-298608" algn="l">
              <a:lnSpc>
                <a:spcPts val="39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helps to notice and name our feelings, so others can understand 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8"/>
            <a:ext cx="7205373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My Feelings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4512" y="1560416"/>
            <a:ext cx="13009777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32"/>
              </a:lnSpc>
            </a:pP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5288"/>
              </a:lnSpc>
            </a:pPr>
            <a:r>
              <a:rPr lang="en-US" sz="3400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1.4 My Feelings</a:t>
            </a:r>
          </a:p>
          <a:p>
            <a:pPr algn="l">
              <a:lnSpc>
                <a:spcPts val="4532"/>
              </a:lnSpc>
            </a:pPr>
            <a:endParaRPr lang="en-US" sz="3777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532"/>
              </a:lnSpc>
            </a:pPr>
            <a:endParaRPr lang="en-US" sz="3777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3120" y="3282063"/>
            <a:ext cx="15305849" cy="536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How Can We Know What We Feel?</a:t>
            </a:r>
          </a:p>
          <a:p>
            <a:pPr algn="l">
              <a:lnSpc>
                <a:spcPts val="46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marL="705798" lvl="1" indent="-352899" algn="l">
              <a:lnSpc>
                <a:spcPts val="4679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Listen to your body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, your heart, tummy, or hands may feel different.</a:t>
            </a:r>
          </a:p>
          <a:p>
            <a:pPr marL="705798" lvl="1" indent="-352899" algn="l">
              <a:lnSpc>
                <a:spcPts val="467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705798" lvl="1" indent="-352899" algn="l">
              <a:lnSpc>
                <a:spcPts val="4679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Look at your face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, are you smiling, frowning, or crying?</a:t>
            </a:r>
          </a:p>
          <a:p>
            <a:pPr marL="705798" lvl="1" indent="-352899" algn="l">
              <a:lnSpc>
                <a:spcPts val="467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705798" lvl="1" indent="-352899" algn="l">
              <a:lnSpc>
                <a:spcPts val="4679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Think about your thoughts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, what are say to yourself inside?</a:t>
            </a:r>
          </a:p>
          <a:p>
            <a:pPr marL="705798" lvl="1" indent="-352899" algn="l">
              <a:lnSpc>
                <a:spcPts val="467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705798" lvl="1" indent="-352899" algn="l">
              <a:lnSpc>
                <a:spcPts val="4679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Tell someone you trust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how you feel, with words, pictures, or moves.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8"/>
            <a:ext cx="7205373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My Feelings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2400" y="190500"/>
            <a:ext cx="17830802" cy="332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238"/>
              </a:lnSpc>
            </a:pPr>
            <a:endParaRPr dirty="0"/>
          </a:p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1.4 My Feelings</a:t>
            </a:r>
          </a:p>
          <a:p>
            <a:pPr algn="l">
              <a:lnSpc>
                <a:spcPts val="6238"/>
              </a:lnSpc>
            </a:pP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6238"/>
              </a:lnSpc>
            </a:pP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3120" y="3282063"/>
            <a:ext cx="15305849" cy="647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My Body Map of Feelings</a:t>
            </a:r>
          </a:p>
          <a:p>
            <a:pPr algn="l">
              <a:lnSpc>
                <a:spcPts val="455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marL="687701" lvl="1" indent="-343851" algn="l">
              <a:lnSpc>
                <a:spcPts val="45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Our body helps us know how we feel.</a:t>
            </a:r>
          </a:p>
          <a:p>
            <a:pPr marL="687701" lvl="1" indent="-343851" algn="l">
              <a:lnSpc>
                <a:spcPts val="45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687701" lvl="1" indent="-343851" algn="l">
              <a:lnSpc>
                <a:spcPts val="45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Sometimes we feel feelings in different parts of our body.</a:t>
            </a:r>
          </a:p>
          <a:p>
            <a:pPr marL="687701" lvl="1" indent="-343851" algn="l">
              <a:lnSpc>
                <a:spcPts val="45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687701" lvl="1" indent="-343851" algn="l">
              <a:lnSpc>
                <a:spcPts val="45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We can draw or color where we feel happy, sad, angry, or scared.</a:t>
            </a:r>
          </a:p>
          <a:p>
            <a:pPr marL="687701" lvl="1" indent="-343851" algn="l">
              <a:lnSpc>
                <a:spcPts val="45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687701" lvl="1" indent="-343851" algn="l">
              <a:lnSpc>
                <a:spcPts val="45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There is no right or wrong, it’s just how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Calibri (MS) Italics"/>
                <a:cs typeface="Arial" panose="020B0604020202020204" pitchFamily="34" charset="0"/>
                <a:sym typeface="Calibri (MS) Italics"/>
              </a:rPr>
              <a:t>your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body feels today.</a:t>
            </a:r>
          </a:p>
          <a:p>
            <a:pPr marL="687701" lvl="1" indent="-343851" algn="l">
              <a:lnSpc>
                <a:spcPts val="4559"/>
              </a:lnSpc>
            </a:pPr>
            <a:endParaRPr lang="en-US" sz="3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87701" lvl="1" indent="-343851" algn="l">
              <a:lnSpc>
                <a:spcPts val="4559"/>
              </a:lnSpc>
            </a:pPr>
            <a:endParaRPr lang="en-US" sz="3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8"/>
            <a:ext cx="7205373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My Feelings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9820" y="155460"/>
            <a:ext cx="17907000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38"/>
              </a:lnSpc>
            </a:pPr>
            <a:endParaRPr dirty="0"/>
          </a:p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1.4 My Feelings</a:t>
            </a:r>
          </a:p>
          <a:p>
            <a:pPr algn="l">
              <a:lnSpc>
                <a:spcPts val="6238"/>
              </a:lnSpc>
            </a:pP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6238"/>
              </a:lnSpc>
            </a:pP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2700970"/>
            <a:ext cx="15171708" cy="7526330"/>
            <a:chOff x="0" y="0"/>
            <a:chExt cx="20228944" cy="100351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28945" cy="10035107"/>
            </a:xfrm>
            <a:custGeom>
              <a:avLst/>
              <a:gdLst/>
              <a:ahLst/>
              <a:cxnLst/>
              <a:rect l="l" t="t" r="r" b="b"/>
              <a:pathLst>
                <a:path w="20228945" h="10035107">
                  <a:moveTo>
                    <a:pt x="0" y="0"/>
                  </a:moveTo>
                  <a:lnTo>
                    <a:pt x="20228945" y="0"/>
                  </a:lnTo>
                  <a:lnTo>
                    <a:pt x="20228945" y="10035107"/>
                  </a:lnTo>
                  <a:lnTo>
                    <a:pt x="0" y="100351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0228944" cy="100541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19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Facilitator’s Tip </a:t>
              </a:r>
            </a:p>
            <a:p>
              <a:pPr algn="l">
                <a:lnSpc>
                  <a:spcPts val="4199"/>
                </a:lnSpc>
              </a:pPr>
              <a:endPara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419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Give each person a simple outline of a body on paper.</a:t>
              </a:r>
            </a:p>
            <a:p>
              <a:pPr algn="l">
                <a:lnSpc>
                  <a:spcPts val="4199"/>
                </a:lnSpc>
              </a:pPr>
              <a:endPara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419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Ask:</a:t>
              </a:r>
            </a:p>
            <a:p>
              <a:pPr algn="l">
                <a:lnSpc>
                  <a:spcPts val="4199"/>
                </a:lnSpc>
              </a:pPr>
              <a:endPara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419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“Where do you feel your feelings?”</a:t>
              </a:r>
            </a:p>
            <a:p>
              <a:pPr algn="l">
                <a:lnSpc>
                  <a:spcPts val="4199"/>
                </a:lnSpc>
              </a:pPr>
              <a:endPara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419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Examples:</a:t>
              </a:r>
            </a:p>
            <a:p>
              <a:pPr algn="l">
                <a:lnSpc>
                  <a:spcPts val="4199"/>
                </a:lnSpc>
              </a:pPr>
              <a:endPara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633409" lvl="1" indent="-316704" algn="l">
                <a:lnSpc>
                  <a:spcPts val="419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“When I’m angry, my hands feel tight.”</a:t>
              </a:r>
            </a:p>
            <a:p>
              <a:pPr marL="633409" lvl="1" indent="-316704" algn="l">
                <a:lnSpc>
                  <a:spcPts val="419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“When I’m happy, my chest feels warm.”</a:t>
              </a:r>
            </a:p>
            <a:p>
              <a:pPr marL="633409" lvl="1" indent="-316704" algn="l">
                <a:lnSpc>
                  <a:spcPts val="419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“When I’m sad, my eyes feel heavy.”</a:t>
              </a:r>
            </a:p>
            <a:p>
              <a:pPr marL="633409" lvl="1" indent="-316704" algn="l">
                <a:lnSpc>
                  <a:spcPts val="4199"/>
                </a:lnSpc>
              </a:pPr>
              <a:endParaRPr lang="en-US" sz="34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6286500"/>
            <a:ext cx="8001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45094" y="290703"/>
            <a:ext cx="6126435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1.5 Scenarios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0848" y="219220"/>
            <a:ext cx="12371104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1.5 Scenarios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2424" y="953881"/>
            <a:ext cx="17595888" cy="872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9"/>
              </a:lnSpc>
            </a:pPr>
            <a:endParaRPr dirty="0"/>
          </a:p>
          <a:p>
            <a:pPr algn="ctr">
              <a:lnSpc>
                <a:spcPts val="3209"/>
              </a:lnSpc>
            </a:pPr>
            <a:endParaRPr dirty="0"/>
          </a:p>
          <a:p>
            <a:pPr algn="ctr">
              <a:lnSpc>
                <a:spcPts val="3209"/>
              </a:lnSpc>
            </a:pPr>
            <a:endParaRPr dirty="0"/>
          </a:p>
          <a:p>
            <a:pPr algn="ctr">
              <a:lnSpc>
                <a:spcPts val="3209"/>
              </a:lnSpc>
            </a:pPr>
            <a:endParaRPr dirty="0"/>
          </a:p>
          <a:p>
            <a:pPr algn="ctr">
              <a:lnSpc>
                <a:spcPts val="3209"/>
              </a:lnSpc>
            </a:pPr>
            <a:endParaRPr dirty="0"/>
          </a:p>
          <a:p>
            <a:pPr algn="ctr">
              <a:lnSpc>
                <a:spcPts val="3209"/>
              </a:lnSpc>
            </a:pPr>
            <a:endParaRPr dirty="0"/>
          </a:p>
          <a:p>
            <a:pPr algn="ctr">
              <a:lnSpc>
                <a:spcPts val="3209"/>
              </a:lnSpc>
            </a:pPr>
            <a:endParaRPr dirty="0"/>
          </a:p>
          <a:p>
            <a:pPr>
              <a:lnSpc>
                <a:spcPts val="4169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nstructions for Participants</a:t>
            </a:r>
          </a:p>
          <a:p>
            <a:pPr algn="ctr">
              <a:lnSpc>
                <a:spcPts val="4169"/>
              </a:lnSpc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indent="-457200">
              <a:lnSpc>
                <a:spcPts val="416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with a partner</a:t>
            </a:r>
          </a:p>
          <a:p>
            <a:pPr marL="457200" indent="-457200">
              <a:lnSpc>
                <a:spcPts val="416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your phone/tablet with the app (Calm, Headspace, Mood Tracker, or similar).</a:t>
            </a:r>
          </a:p>
          <a:p>
            <a:pPr marL="457200" indent="-457200">
              <a:lnSpc>
                <a:spcPts val="416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the scenario.</a:t>
            </a:r>
          </a:p>
          <a:p>
            <a:pPr marL="457200" indent="-457200">
              <a:lnSpc>
                <a:spcPts val="416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what you feel after.</a:t>
            </a:r>
          </a:p>
          <a:p>
            <a:pPr algn="l">
              <a:lnSpc>
                <a:spcPts val="4169"/>
              </a:lnSpc>
            </a:pPr>
            <a:r>
              <a:rPr lang="en-US" sz="347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l">
              <a:lnSpc>
                <a:spcPts val="3209"/>
              </a:lnSpc>
            </a:pPr>
            <a:endParaRPr lang="en-US" sz="347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443"/>
              </a:lnSpc>
            </a:pPr>
            <a:r>
              <a:rPr lang="en-US" sz="286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209"/>
              </a:lnSpc>
            </a:pPr>
            <a:endParaRPr lang="en-US" sz="286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209"/>
              </a:lnSpc>
            </a:pPr>
            <a:endParaRPr lang="en-US" sz="286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209"/>
              </a:lnSpc>
            </a:pPr>
            <a:endParaRPr lang="en-US" sz="286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45094" y="290703"/>
            <a:ext cx="6126435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1.5 Scenarios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0848" y="219220"/>
            <a:ext cx="12371104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1.5 Scenarios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8853" y="1190361"/>
            <a:ext cx="17010293" cy="890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6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Scenario 1. Feeling Nervous Before Bed</a:t>
            </a:r>
          </a:p>
          <a:p>
            <a:pPr algn="just">
              <a:lnSpc>
                <a:spcPts val="5027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just">
              <a:lnSpc>
                <a:spcPts val="5026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Maria feels nervous at night. She cannot sleep. 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just">
              <a:lnSpc>
                <a:spcPts val="5026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She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opens the Calm app. She listens to soft music and breathes slowly.</a:t>
            </a:r>
          </a:p>
          <a:p>
            <a:pPr algn="just">
              <a:lnSpc>
                <a:spcPts val="5027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just">
              <a:lnSpc>
                <a:spcPts val="5026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Try This:</a:t>
            </a:r>
          </a:p>
          <a:p>
            <a:pPr algn="just">
              <a:lnSpc>
                <a:spcPts val="5027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457200" indent="-457200" algn="just">
              <a:lnSpc>
                <a:spcPts val="5027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Open the Calm/Headspace app.</a:t>
            </a:r>
          </a:p>
          <a:p>
            <a:pPr marL="457200" indent="-457200" algn="just">
              <a:lnSpc>
                <a:spcPts val="5027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Play one breathing or music track.</a:t>
            </a:r>
          </a:p>
          <a:p>
            <a:pPr marL="457200" indent="-457200" algn="just">
              <a:lnSpc>
                <a:spcPts val="5026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Do it together for 2 minutes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.</a:t>
            </a:r>
          </a:p>
          <a:p>
            <a:pPr algn="just">
              <a:lnSpc>
                <a:spcPts val="5027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just">
              <a:lnSpc>
                <a:spcPts val="502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Questions:</a:t>
            </a:r>
          </a:p>
          <a:p>
            <a:pPr algn="just">
              <a:lnSpc>
                <a:spcPts val="5027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How did your body feel before?</a:t>
            </a:r>
          </a:p>
          <a:p>
            <a:pPr algn="just">
              <a:lnSpc>
                <a:spcPts val="5027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How did it feel after?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642" y="3238499"/>
            <a:ext cx="4688006" cy="70320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72184" y="301671"/>
            <a:ext cx="6126435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1.5 Scenarios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7364" y="151526"/>
            <a:ext cx="12371104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1.5 Scenarios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401" y="2251357"/>
            <a:ext cx="16894044" cy="8386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39"/>
              </a:lnSpc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Scenario 2. Feeling Angry After School/Work</a:t>
            </a:r>
          </a:p>
          <a:p>
            <a:pPr algn="just">
              <a:lnSpc>
                <a:spcPts val="2539"/>
              </a:lnSpc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>
              <a:lnSpc>
                <a:spcPts val="4233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 feels angry because someone shouted at him. He opens his Mood Tracker app. He taps the angry face. Then, he listens to a short breathing exercise.</a:t>
            </a:r>
          </a:p>
          <a:p>
            <a:pPr algn="just">
              <a:lnSpc>
                <a:spcPts val="4233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233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2289"/>
              </a:lnSpc>
            </a:pPr>
            <a:r>
              <a:rPr lang="en-US" sz="3200" b="1" spc="-1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Try This:</a:t>
            </a:r>
          </a:p>
          <a:p>
            <a:pPr algn="just">
              <a:lnSpc>
                <a:spcPts val="2289"/>
              </a:lnSpc>
            </a:pPr>
            <a:endParaRPr lang="en-US" sz="3200" b="1" spc="-1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>
              <a:lnSpc>
                <a:spcPts val="2289"/>
              </a:lnSpc>
            </a:pPr>
            <a:endParaRPr lang="en-US" sz="3200" b="1" spc="-1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>
              <a:lnSpc>
                <a:spcPts val="2469"/>
              </a:lnSpc>
            </a:pPr>
            <a:r>
              <a:rPr lang="en-US" sz="3200" spc="-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Mood Tracker and tap the face for your current feeling.</a:t>
            </a:r>
          </a:p>
          <a:p>
            <a:pPr algn="just">
              <a:lnSpc>
                <a:spcPts val="2479"/>
              </a:lnSpc>
            </a:pPr>
            <a:endParaRPr lang="en-US" sz="3200" spc="-1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2479"/>
              </a:lnSpc>
            </a:pPr>
            <a:endParaRPr lang="en-US" sz="3200" spc="-1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2479"/>
              </a:lnSpc>
            </a:pPr>
            <a:r>
              <a:rPr lang="en-US" sz="3200" spc="-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Then, open Calm/Headspace and do 3 slow breaths.</a:t>
            </a:r>
          </a:p>
          <a:p>
            <a:pPr algn="just">
              <a:lnSpc>
                <a:spcPts val="2479"/>
              </a:lnSpc>
            </a:pPr>
            <a:endParaRPr lang="en-US" sz="3200" spc="-1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319"/>
              </a:lnSpc>
            </a:pPr>
            <a:r>
              <a:rPr lang="en-US" sz="3200" b="1" spc="-1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Questions:</a:t>
            </a:r>
          </a:p>
          <a:p>
            <a:pPr algn="just">
              <a:lnSpc>
                <a:spcPts val="4319"/>
              </a:lnSpc>
            </a:pPr>
            <a:endParaRPr lang="en-US" sz="3200" b="1" spc="-1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651506" lvl="1" indent="-325753" algn="just">
              <a:lnSpc>
                <a:spcPts val="4319"/>
              </a:lnSpc>
              <a:buFont typeface="Arial"/>
              <a:buChar char="•"/>
            </a:pPr>
            <a:r>
              <a:rPr lang="en-US" sz="3200" spc="-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feeling did you choose in the app?</a:t>
            </a:r>
          </a:p>
          <a:p>
            <a:pPr marL="651506" lvl="1" indent="-325753" algn="just">
              <a:lnSpc>
                <a:spcPts val="4319"/>
              </a:lnSpc>
              <a:buFont typeface="Arial"/>
              <a:buChar char="•"/>
            </a:pPr>
            <a:r>
              <a:rPr lang="en-US" sz="3200" spc="-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the breathing help calm you?</a:t>
            </a:r>
          </a:p>
          <a:p>
            <a:pPr marL="651506" lvl="1" indent="-325753" algn="just">
              <a:lnSpc>
                <a:spcPts val="4319"/>
              </a:lnSpc>
            </a:pPr>
            <a:r>
              <a:rPr lang="en-US" sz="3599" spc="-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651506" lvl="1" indent="-325753" algn="just">
              <a:lnSpc>
                <a:spcPts val="2539"/>
              </a:lnSpc>
            </a:pPr>
            <a:r>
              <a:rPr lang="en-US" sz="3599" b="1" spc="-1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72184" y="301671"/>
            <a:ext cx="6126435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1.5 Scenarios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7364" y="151526"/>
            <a:ext cx="12371104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1.5 Scenarios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8322" y="2177064"/>
            <a:ext cx="17898500" cy="1043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57"/>
              </a:lnSpc>
            </a:pPr>
            <a:endParaRPr sz="3200" dirty="0"/>
          </a:p>
          <a:p>
            <a:pPr algn="just">
              <a:lnSpc>
                <a:spcPts val="2857"/>
              </a:lnSpc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Scenario 3. Feeling Sad and Lonely</a:t>
            </a:r>
          </a:p>
          <a:p>
            <a:pPr algn="just">
              <a:lnSpc>
                <a:spcPts val="2857"/>
              </a:lnSpc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>
              <a:lnSpc>
                <a:spcPts val="4449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 feels sad because her friend is away. </a:t>
            </a:r>
            <a:endParaRPr lang="en-US" sz="32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449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writes her feeling in the app journal. </a:t>
            </a:r>
            <a:endParaRPr lang="en-US" sz="32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449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listens to a kind message: ‘I am good enough. I am not alone.’</a:t>
            </a:r>
          </a:p>
          <a:p>
            <a:pPr algn="just">
              <a:lnSpc>
                <a:spcPts val="4449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2576"/>
              </a:lnSpc>
            </a:pPr>
            <a:r>
              <a:rPr lang="en-US" sz="3200" b="1" spc="-2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Try This:</a:t>
            </a:r>
          </a:p>
          <a:p>
            <a:pPr algn="just">
              <a:lnSpc>
                <a:spcPts val="2576"/>
              </a:lnSpc>
            </a:pPr>
            <a:endParaRPr lang="en-US" sz="3200" b="1" spc="-22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>
              <a:lnSpc>
                <a:spcPts val="2778"/>
              </a:lnSpc>
            </a:pPr>
            <a:r>
              <a:rPr lang="en-US" sz="3200" spc="-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the app and write or record: “I feel sad today.”</a:t>
            </a:r>
          </a:p>
          <a:p>
            <a:pPr algn="just">
              <a:lnSpc>
                <a:spcPts val="2789"/>
              </a:lnSpc>
            </a:pPr>
            <a:endParaRPr lang="en-US" sz="3200" spc="-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2789"/>
              </a:lnSpc>
            </a:pPr>
            <a:r>
              <a:rPr lang="en-US" sz="3200" spc="-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Say a kind message to yourself: “I am not alone. I am safe.”</a:t>
            </a:r>
          </a:p>
          <a:p>
            <a:pPr algn="just">
              <a:lnSpc>
                <a:spcPts val="2789"/>
              </a:lnSpc>
            </a:pPr>
            <a:endParaRPr lang="en-US" sz="3200" spc="-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319"/>
              </a:lnSpc>
            </a:pPr>
            <a:r>
              <a:rPr lang="en-US" sz="3200" b="1" spc="-2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Questions:</a:t>
            </a:r>
          </a:p>
          <a:p>
            <a:pPr algn="just">
              <a:lnSpc>
                <a:spcPts val="4319"/>
              </a:lnSpc>
            </a:pPr>
            <a:endParaRPr lang="en-US" sz="3200" b="1" spc="-22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651505" lvl="1" indent="-325752" algn="just">
              <a:lnSpc>
                <a:spcPts val="4319"/>
              </a:lnSpc>
              <a:buFont typeface="Arial"/>
              <a:buChar char="•"/>
            </a:pPr>
            <a:r>
              <a:rPr lang="en-US" sz="3200" spc="-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it feel to write or say your feeling?</a:t>
            </a:r>
          </a:p>
          <a:p>
            <a:pPr marL="651505" lvl="1" indent="-325752" algn="just">
              <a:lnSpc>
                <a:spcPts val="4319"/>
              </a:lnSpc>
              <a:buFont typeface="Arial"/>
              <a:buChar char="•"/>
            </a:pPr>
            <a:r>
              <a:rPr lang="en-US" sz="3200" spc="-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the kind message help you feel better?</a:t>
            </a:r>
          </a:p>
          <a:p>
            <a:pPr marL="651505" lvl="1" indent="-325752" algn="l">
              <a:lnSpc>
                <a:spcPts val="4319"/>
              </a:lnSpc>
            </a:pPr>
            <a:endParaRPr lang="en-US" sz="3599" spc="-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1505" lvl="1" indent="-325752" algn="l">
              <a:lnSpc>
                <a:spcPts val="4319"/>
              </a:lnSpc>
            </a:pPr>
            <a:endParaRPr lang="en-US" sz="3599" spc="-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1505" lvl="1" indent="-325752" algn="l">
              <a:lnSpc>
                <a:spcPts val="4319"/>
              </a:lnSpc>
            </a:pPr>
            <a:endParaRPr lang="en-US" sz="3599" spc="-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1505" lvl="1" indent="-325752" algn="l">
              <a:lnSpc>
                <a:spcPts val="4319"/>
              </a:lnSpc>
            </a:pPr>
            <a:endParaRPr lang="en-US" sz="3599" spc="-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1505" lvl="1" indent="-325752" algn="l">
              <a:lnSpc>
                <a:spcPts val="4319"/>
              </a:lnSpc>
            </a:pPr>
            <a:endParaRPr lang="en-US" sz="3599" spc="-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3442" y="2089432"/>
            <a:ext cx="16193003" cy="73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just">
              <a:lnSpc>
                <a:spcPts val="1905"/>
              </a:lnSpc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 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62" y="7157523"/>
            <a:ext cx="6258954" cy="31294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9" y="306838"/>
            <a:ext cx="6126435" cy="62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Activities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9281" y="870501"/>
            <a:ext cx="12352340" cy="95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3842" y="2522220"/>
            <a:ext cx="17647918" cy="61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5228" y="-302561"/>
            <a:ext cx="17225145" cy="13783289"/>
            <a:chOff x="0" y="0"/>
            <a:chExt cx="16477858" cy="131853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77859" cy="13185322"/>
            </a:xfrm>
            <a:custGeom>
              <a:avLst/>
              <a:gdLst/>
              <a:ahLst/>
              <a:cxnLst/>
              <a:rect l="l" t="t" r="r" b="b"/>
              <a:pathLst>
                <a:path w="16477859" h="13185322">
                  <a:moveTo>
                    <a:pt x="0" y="0"/>
                  </a:moveTo>
                  <a:lnTo>
                    <a:pt x="16477859" y="0"/>
                  </a:lnTo>
                  <a:lnTo>
                    <a:pt x="16477859" y="13185322"/>
                  </a:lnTo>
                  <a:lnTo>
                    <a:pt x="0" y="131853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6477858" cy="1321389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Activity 1: Mindful Breathing (1 minute)-Check Worksheet 2</a:t>
              </a:r>
            </a:p>
            <a:p>
              <a:pPr algn="l">
                <a:lnSpc>
                  <a:spcPts val="3240"/>
                </a:lnSpc>
              </a:pPr>
              <a:endPara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  <a:p>
              <a:pPr algn="l">
                <a:lnSpc>
                  <a:spcPts val="432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Steps</a:t>
              </a:r>
            </a:p>
            <a:p>
              <a:pPr algn="l">
                <a:lnSpc>
                  <a:spcPts val="3240"/>
                </a:lnSpc>
              </a:pPr>
              <a:endPara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  <a:p>
              <a:pPr marL="488632" lvl="1" indent="-244316" algn="l">
                <a:lnSpc>
                  <a:spcPts val="3240"/>
                </a:lnSpc>
                <a:buAutoNum type="arabicPeriod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Sit comfortably with feet on the floor.</a:t>
              </a:r>
            </a:p>
            <a:p>
              <a:pPr marL="470535" lvl="1" indent="-235268" algn="l">
                <a:lnSpc>
                  <a:spcPts val="3120"/>
                </a:lnSpc>
                <a:buAutoNum type="arabicPeriod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Put one hand on your belly.</a:t>
              </a:r>
            </a:p>
            <a:p>
              <a:pPr marL="488632" lvl="1" indent="-244316" algn="l">
                <a:lnSpc>
                  <a:spcPts val="3240"/>
                </a:lnSpc>
                <a:buAutoNum type="arabicPeriod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Breathe in slowly through your nose, feel your belly rise.</a:t>
              </a:r>
            </a:p>
            <a:p>
              <a:pPr marL="488632" lvl="1" indent="-244316" algn="l">
                <a:lnSpc>
                  <a:spcPts val="3240"/>
                </a:lnSpc>
                <a:buAutoNum type="arabicPeriod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Breathe out slowly through your mouth, feel your belly fall.</a:t>
              </a:r>
            </a:p>
            <a:p>
              <a:pPr marL="488632" lvl="1" indent="-244316" algn="l">
                <a:lnSpc>
                  <a:spcPts val="3240"/>
                </a:lnSpc>
                <a:buAutoNum type="arabicPeriod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Say quietly:</a:t>
              </a:r>
            </a:p>
            <a:p>
              <a:pPr algn="l">
                <a:lnSpc>
                  <a:spcPts val="3240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l">
                <a:lnSpc>
                  <a:spcPts val="324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“Breathing in, I feel calm.”</a:t>
              </a:r>
            </a:p>
            <a:p>
              <a:pPr algn="just">
                <a:lnSpc>
                  <a:spcPts val="324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“Breathing out, I let go.”    </a:t>
              </a:r>
            </a:p>
            <a:p>
              <a:pPr algn="just">
                <a:lnSpc>
                  <a:spcPts val="324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                                 </a:t>
              </a:r>
            </a:p>
            <a:p>
              <a:pPr algn="just">
                <a:lnSpc>
                  <a:spcPts val="3240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Facilitator’s Note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Encourage slow, natural breathing, don’t force it. Model the breathing first.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If someone cannot close their eyes, ask them to look gently at a point on the floor.</a:t>
              </a:r>
            </a:p>
            <a:p>
              <a:pPr marL="457200" indent="-457200" algn="just">
                <a:lnSpc>
                  <a:spcPts val="3240"/>
                </a:lnSpc>
                <a:buFont typeface="Wingdings" panose="05000000000000000000" pitchFamily="2" charset="2"/>
                <a:buChar char="ü"/>
              </a:pP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If 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VR equipment is available</a:t>
              </a:r>
              <a:r>
                <a:rPr lang="el-GR" sz="32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Check trainer’s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manual 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Activity VR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Guided Mindfulness 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Meditation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r>
                <a:rPr lang="en-US" sz="27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>
                <a:lnSpc>
                  <a:spcPts val="3240"/>
                </a:lnSpc>
              </a:pPr>
              <a:endPara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00" y="21040"/>
            <a:ext cx="4292600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9" y="306838"/>
            <a:ext cx="6126435" cy="62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Activities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9281" y="870501"/>
            <a:ext cx="12352340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3842" y="2522220"/>
            <a:ext cx="17647918" cy="61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6201" y="1104901"/>
            <a:ext cx="18674778" cy="9620662"/>
            <a:chOff x="-203664" y="-602679"/>
            <a:chExt cx="22687745" cy="116880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84080" cy="11085337"/>
            </a:xfrm>
            <a:custGeom>
              <a:avLst/>
              <a:gdLst/>
              <a:ahLst/>
              <a:cxnLst/>
              <a:rect l="l" t="t" r="r" b="b"/>
              <a:pathLst>
                <a:path w="22484080" h="11085337">
                  <a:moveTo>
                    <a:pt x="0" y="0"/>
                  </a:moveTo>
                  <a:lnTo>
                    <a:pt x="22484080" y="0"/>
                  </a:lnTo>
                  <a:lnTo>
                    <a:pt x="22484080" y="11085337"/>
                  </a:lnTo>
                  <a:lnTo>
                    <a:pt x="0" y="110853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-203664" y="-602679"/>
              <a:ext cx="22687745" cy="1168801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endParaRPr dirty="0"/>
            </a:p>
            <a:p>
              <a:pPr>
                <a:lnSpc>
                  <a:spcPts val="51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Activity 2: The Five Senses </a:t>
              </a: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Game or </a:t>
              </a:r>
              <a:endPara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  <a:p>
              <a:pPr>
                <a:lnSpc>
                  <a:spcPts val="3719"/>
                </a:lnSpc>
              </a:pPr>
              <a:endPara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  <a:p>
              <a:pPr>
                <a:lnSpc>
                  <a:spcPts val="371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Steps:</a:t>
              </a:r>
            </a:p>
            <a:p>
              <a:pPr>
                <a:lnSpc>
                  <a:spcPts val="395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Ask participants to notice:</a:t>
              </a:r>
            </a:p>
            <a:p>
              <a:pPr marL="561019" lvl="1" indent="-280510">
                <a:lnSpc>
                  <a:spcPts val="371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 things they can </a:t>
              </a: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see</a:t>
              </a:r>
            </a:p>
            <a:p>
              <a:pPr marL="561019" lvl="1" indent="-280510">
                <a:lnSpc>
                  <a:spcPts val="371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 things they can </a:t>
              </a: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touch</a:t>
              </a:r>
            </a:p>
            <a:p>
              <a:pPr marL="561019" lvl="1" indent="-280510">
                <a:lnSpc>
                  <a:spcPts val="371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 things they can </a:t>
              </a: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hear</a:t>
              </a:r>
            </a:p>
            <a:p>
              <a:pPr marL="561019" lvl="1" indent="-280510">
                <a:lnSpc>
                  <a:spcPts val="371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 things they can </a:t>
              </a: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smell</a:t>
              </a:r>
            </a:p>
            <a:p>
              <a:pPr marL="561019" lvl="1" indent="-280510">
                <a:lnSpc>
                  <a:spcPts val="371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 thing they can </a:t>
              </a: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taste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(or imagine tasting)</a:t>
              </a:r>
            </a:p>
            <a:p>
              <a:pPr marL="561019" lvl="1" indent="-280510">
                <a:lnSpc>
                  <a:spcPts val="371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561019" lvl="1" indent="-280510">
                <a:lnSpc>
                  <a:spcPts val="371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Facilitator’s Note:</a:t>
              </a:r>
            </a:p>
            <a:p>
              <a:pPr marL="561019" lvl="1" indent="-280510">
                <a:lnSpc>
                  <a:spcPts val="371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Use familiar, safe surroundings. </a:t>
              </a:r>
            </a:p>
            <a:p>
              <a:pPr marL="561019" lvl="1" indent="-280510">
                <a:lnSpc>
                  <a:spcPts val="371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Encourage descriptive words (“soft,” “bright,” “warm”).</a:t>
              </a:r>
            </a:p>
            <a:p>
              <a:pPr marL="561019" lvl="1" indent="-280510">
                <a:lnSpc>
                  <a:spcPts val="371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If someone struggles with imagination, prompt with questions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</a:t>
              </a:r>
            </a:p>
            <a:p>
              <a:pPr marL="561019" lvl="1" indent="-280510">
                <a:lnSpc>
                  <a:spcPts val="371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561019" lvl="1" indent="-280510">
                <a:lnSpc>
                  <a:spcPts val="371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“Can you see something blue?” or “What sound do you hear right now</a:t>
              </a: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?”</a:t>
              </a:r>
              <a:endPara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962" y="292834"/>
            <a:ext cx="3965097" cy="1605864"/>
            <a:chOff x="0" y="0"/>
            <a:chExt cx="5286796" cy="2141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6756" cy="2141093"/>
            </a:xfrm>
            <a:custGeom>
              <a:avLst/>
              <a:gdLst/>
              <a:ahLst/>
              <a:cxnLst/>
              <a:rect l="l" t="t" r="r" b="b"/>
              <a:pathLst>
                <a:path w="5286756" h="2141093">
                  <a:moveTo>
                    <a:pt x="0" y="0"/>
                  </a:moveTo>
                  <a:lnTo>
                    <a:pt x="5286756" y="0"/>
                  </a:lnTo>
                  <a:lnTo>
                    <a:pt x="5286756" y="2141093"/>
                  </a:lnTo>
                  <a:lnTo>
                    <a:pt x="0" y="214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0" b="-14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7962" y="9070964"/>
            <a:ext cx="4035900" cy="827359"/>
            <a:chOff x="0" y="0"/>
            <a:chExt cx="5381200" cy="11031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244" cy="1103122"/>
            </a:xfrm>
            <a:custGeom>
              <a:avLst/>
              <a:gdLst/>
              <a:ahLst/>
              <a:cxnLst/>
              <a:rect l="l" t="t" r="r" b="b"/>
              <a:pathLst>
                <a:path w="5381244" h="1103122">
                  <a:moveTo>
                    <a:pt x="0" y="0"/>
                  </a:moveTo>
                  <a:lnTo>
                    <a:pt x="5381244" y="0"/>
                  </a:lnTo>
                  <a:lnTo>
                    <a:pt x="5381244" y="1103122"/>
                  </a:lnTo>
                  <a:lnTo>
                    <a:pt x="0" y="110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63" b="-136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745078" y="4082862"/>
            <a:ext cx="4050925" cy="1648298"/>
            <a:chOff x="0" y="0"/>
            <a:chExt cx="5401234" cy="21977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1183" cy="2197735"/>
            </a:xfrm>
            <a:custGeom>
              <a:avLst/>
              <a:gdLst/>
              <a:ahLst/>
              <a:cxnLst/>
              <a:rect l="l" t="t" r="r" b="b"/>
              <a:pathLst>
                <a:path w="5401183" h="2197735">
                  <a:moveTo>
                    <a:pt x="0" y="0"/>
                  </a:moveTo>
                  <a:lnTo>
                    <a:pt x="5401183" y="0"/>
                  </a:lnTo>
                  <a:lnTo>
                    <a:pt x="5401183" y="2197735"/>
                  </a:lnTo>
                  <a:lnTo>
                    <a:pt x="0" y="219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818" r="-2818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114681" y="2778156"/>
            <a:ext cx="3029319" cy="2609414"/>
            <a:chOff x="0" y="0"/>
            <a:chExt cx="4039092" cy="3479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39108" cy="3479165"/>
            </a:xfrm>
            <a:custGeom>
              <a:avLst/>
              <a:gdLst/>
              <a:ahLst/>
              <a:cxnLst/>
              <a:rect l="l" t="t" r="r" b="b"/>
              <a:pathLst>
                <a:path w="4039108" h="3479165">
                  <a:moveTo>
                    <a:pt x="0" y="0"/>
                  </a:moveTo>
                  <a:lnTo>
                    <a:pt x="4039108" y="0"/>
                  </a:lnTo>
                  <a:lnTo>
                    <a:pt x="4039108" y="3479165"/>
                  </a:lnTo>
                  <a:lnTo>
                    <a:pt x="0" y="3479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564804" y="3859986"/>
            <a:ext cx="3332434" cy="1607900"/>
            <a:chOff x="0" y="0"/>
            <a:chExt cx="4443246" cy="21438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43222" cy="2143887"/>
            </a:xfrm>
            <a:custGeom>
              <a:avLst/>
              <a:gdLst/>
              <a:ahLst/>
              <a:cxnLst/>
              <a:rect l="l" t="t" r="r" b="b"/>
              <a:pathLst>
                <a:path w="4443222" h="2143887">
                  <a:moveTo>
                    <a:pt x="0" y="0"/>
                  </a:moveTo>
                  <a:lnTo>
                    <a:pt x="4443222" y="0"/>
                  </a:lnTo>
                  <a:lnTo>
                    <a:pt x="4443222" y="2143887"/>
                  </a:lnTo>
                  <a:lnTo>
                    <a:pt x="0" y="214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" b="-19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3894324" y="3428709"/>
            <a:ext cx="3364976" cy="2039176"/>
            <a:chOff x="0" y="0"/>
            <a:chExt cx="4486634" cy="27189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86656" cy="2718943"/>
            </a:xfrm>
            <a:custGeom>
              <a:avLst/>
              <a:gdLst/>
              <a:ahLst/>
              <a:cxnLst/>
              <a:rect l="l" t="t" r="r" b="b"/>
              <a:pathLst>
                <a:path w="4486656" h="2718943">
                  <a:moveTo>
                    <a:pt x="0" y="0"/>
                  </a:moveTo>
                  <a:lnTo>
                    <a:pt x="4486656" y="0"/>
                  </a:lnTo>
                  <a:lnTo>
                    <a:pt x="4486656" y="2718943"/>
                  </a:lnTo>
                  <a:lnTo>
                    <a:pt x="0" y="2718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4" b="-5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760805" y="5936652"/>
            <a:ext cx="4019468" cy="1954466"/>
            <a:chOff x="0" y="0"/>
            <a:chExt cx="5359290" cy="26059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59273" cy="2605913"/>
            </a:xfrm>
            <a:custGeom>
              <a:avLst/>
              <a:gdLst/>
              <a:ahLst/>
              <a:cxnLst/>
              <a:rect l="l" t="t" r="r" b="b"/>
              <a:pathLst>
                <a:path w="5359273" h="2605913">
                  <a:moveTo>
                    <a:pt x="0" y="0"/>
                  </a:moveTo>
                  <a:lnTo>
                    <a:pt x="5359273" y="0"/>
                  </a:lnTo>
                  <a:lnTo>
                    <a:pt x="5359273" y="2605913"/>
                  </a:lnTo>
                  <a:lnTo>
                    <a:pt x="0" y="2605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1" r="-71" b="-1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114681" y="6177852"/>
            <a:ext cx="2620278" cy="1472065"/>
            <a:chOff x="0" y="0"/>
            <a:chExt cx="3493704" cy="19627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93643" cy="1962785"/>
            </a:xfrm>
            <a:custGeom>
              <a:avLst/>
              <a:gdLst/>
              <a:ahLst/>
              <a:cxnLst/>
              <a:rect l="l" t="t" r="r" b="b"/>
              <a:pathLst>
                <a:path w="3493643" h="1962785">
                  <a:moveTo>
                    <a:pt x="0" y="0"/>
                  </a:moveTo>
                  <a:lnTo>
                    <a:pt x="3493643" y="0"/>
                  </a:lnTo>
                  <a:lnTo>
                    <a:pt x="3493643" y="1962785"/>
                  </a:lnTo>
                  <a:lnTo>
                    <a:pt x="0" y="196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6" r="-28" b="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9748856" y="6662114"/>
            <a:ext cx="3538047" cy="1229006"/>
            <a:chOff x="0" y="0"/>
            <a:chExt cx="4717396" cy="16386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17415" cy="1638681"/>
            </a:xfrm>
            <a:custGeom>
              <a:avLst/>
              <a:gdLst/>
              <a:ahLst/>
              <a:cxnLst/>
              <a:rect l="l" t="t" r="r" b="b"/>
              <a:pathLst>
                <a:path w="4717415" h="1638681">
                  <a:moveTo>
                    <a:pt x="0" y="0"/>
                  </a:moveTo>
                  <a:lnTo>
                    <a:pt x="4717415" y="0"/>
                  </a:lnTo>
                  <a:lnTo>
                    <a:pt x="4717415" y="1638681"/>
                  </a:lnTo>
                  <a:lnTo>
                    <a:pt x="0" y="1638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4573115" y="5867085"/>
            <a:ext cx="2007395" cy="2093601"/>
            <a:chOff x="0" y="0"/>
            <a:chExt cx="2676526" cy="27914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76525" cy="2791460"/>
            </a:xfrm>
            <a:custGeom>
              <a:avLst/>
              <a:gdLst/>
              <a:ahLst/>
              <a:cxnLst/>
              <a:rect l="l" t="t" r="r" b="b"/>
              <a:pathLst>
                <a:path w="2676525" h="2791460">
                  <a:moveTo>
                    <a:pt x="0" y="0"/>
                  </a:moveTo>
                  <a:lnTo>
                    <a:pt x="2676525" y="0"/>
                  </a:lnTo>
                  <a:lnTo>
                    <a:pt x="2676525" y="2791460"/>
                  </a:lnTo>
                  <a:lnTo>
                    <a:pt x="0" y="279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02" r="-102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2515106" y="522606"/>
            <a:ext cx="4518200" cy="79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1"/>
              </a:lnSpc>
            </a:pPr>
            <a:r>
              <a:rPr lang="en-US" sz="4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1" y="2082521"/>
            <a:ext cx="4026347" cy="13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1"/>
              </a:lnSpc>
            </a:pPr>
            <a:r>
              <a:rPr lang="en-US" sz="7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9" y="306838"/>
            <a:ext cx="6126435" cy="62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Activities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9281" y="870501"/>
            <a:ext cx="12352340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3842" y="2522220"/>
            <a:ext cx="17647918" cy="61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842" y="1920556"/>
            <a:ext cx="17168787" cy="7873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2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Activity 3: Kind Words to Myself</a:t>
            </a:r>
          </a:p>
          <a:p>
            <a:pPr>
              <a:lnSpc>
                <a:spcPts val="434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434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Steps:</a:t>
            </a:r>
          </a:p>
          <a:p>
            <a:pPr>
              <a:lnSpc>
                <a:spcPts val="434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>
              <a:lnSpc>
                <a:spcPts val="434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Ask participants to say (aloud or silently):</a:t>
            </a:r>
          </a:p>
          <a:p>
            <a:pPr marL="655935" lvl="1" indent="-327967">
              <a:lnSpc>
                <a:spcPts val="434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“I am trying my best.”</a:t>
            </a:r>
          </a:p>
          <a:p>
            <a:pPr marL="655935" lvl="1" indent="-327967">
              <a:lnSpc>
                <a:spcPts val="434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“I deserve kindness.”</a:t>
            </a:r>
          </a:p>
          <a:p>
            <a:pPr marL="655935" lvl="1" indent="-327967">
              <a:lnSpc>
                <a:spcPts val="434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“I am learning and growing every day.”</a:t>
            </a:r>
          </a:p>
          <a:p>
            <a:pPr marL="655935" lvl="1" indent="-327967">
              <a:lnSpc>
                <a:spcPts val="434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655935" lvl="1" indent="-327967">
              <a:lnSpc>
                <a:spcPts val="434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655935" lvl="1" indent="-327967">
              <a:lnSpc>
                <a:spcPts val="434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Facilitator’s Note:</a:t>
            </a:r>
          </a:p>
          <a:p>
            <a:pPr marL="655935" lvl="1" indent="-327967">
              <a:lnSpc>
                <a:spcPts val="434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Invite gentle repetition as a group.</a:t>
            </a:r>
          </a:p>
          <a:p>
            <a:pPr marL="655935" lvl="1" indent="-327967">
              <a:lnSpc>
                <a:spcPts val="434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If someone feels shy, allow them to whisper or just listen.</a:t>
            </a:r>
          </a:p>
          <a:p>
            <a:pPr marL="655935" lvl="1" indent="-327967">
              <a:lnSpc>
                <a:spcPts val="434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You can write phrases on cards and let participants pick one that feels right for them.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9" y="306838"/>
            <a:ext cx="6126435" cy="62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Activities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9281" y="870501"/>
            <a:ext cx="12352340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3842" y="2522220"/>
            <a:ext cx="17647918" cy="61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79282" y="2063613"/>
            <a:ext cx="17808718" cy="7620288"/>
            <a:chOff x="0" y="0"/>
            <a:chExt cx="23744958" cy="101603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744958" cy="10160384"/>
            </a:xfrm>
            <a:custGeom>
              <a:avLst/>
              <a:gdLst/>
              <a:ahLst/>
              <a:cxnLst/>
              <a:rect l="l" t="t" r="r" b="b"/>
              <a:pathLst>
                <a:path w="23744958" h="10160384">
                  <a:moveTo>
                    <a:pt x="0" y="0"/>
                  </a:moveTo>
                  <a:lnTo>
                    <a:pt x="23744958" y="0"/>
                  </a:lnTo>
                  <a:lnTo>
                    <a:pt x="23744958" y="10160384"/>
                  </a:lnTo>
                  <a:lnTo>
                    <a:pt x="0" y="101603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3744958" cy="101794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91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Activity 4: Letter to Myself</a:t>
              </a:r>
            </a:p>
            <a:p>
              <a:pPr>
                <a:lnSpc>
                  <a:spcPts val="3839"/>
                </a:lnSpc>
              </a:pPr>
              <a:endPara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  <a:p>
              <a:pPr>
                <a:lnSpc>
                  <a:spcPts val="383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Steps:</a:t>
              </a: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Ask each person to write or draw a short message to themselves.</a:t>
              </a:r>
            </a:p>
            <a:p>
              <a:pPr>
                <a:lnSpc>
                  <a:spcPts val="383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>
                <a:lnSpc>
                  <a:spcPts val="383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Example:</a:t>
              </a:r>
            </a:p>
            <a:p>
              <a:pPr>
                <a:lnSpc>
                  <a:spcPts val="3839"/>
                </a:lnSpc>
              </a:pPr>
              <a:endPara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“Dear me, it’s okay to be tired today. I don’t have to be perfect.”</a:t>
              </a:r>
            </a:p>
            <a:p>
              <a:pPr>
                <a:lnSpc>
                  <a:spcPts val="383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>
                <a:lnSpc>
                  <a:spcPts val="383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>
                <a:lnSpc>
                  <a:spcPts val="383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Facilitator’s Note:</a:t>
              </a: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Provide paper and colored pens.</a:t>
              </a: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Encourage self-expression through words, drawings, or stickers.</a:t>
              </a: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If someone struggles with writing, they can dictate their message to you or use symbols/pictures.</a:t>
              </a: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End by asking volunteers if they’d like to share something they wrote.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6192" y="351909"/>
            <a:ext cx="7205373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Activities Catalogue Sheet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1085" y="336018"/>
            <a:ext cx="12371104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762000" y="1179357"/>
            <a:ext cx="18181564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endParaRPr dirty="0"/>
          </a:p>
          <a:p>
            <a:pPr algn="ctr">
              <a:lnSpc>
                <a:spcPts val="4320"/>
              </a:lnSpc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CATALOGUE SHEET</a:t>
            </a:r>
          </a:p>
          <a:p>
            <a:pPr algn="l">
              <a:lnSpc>
                <a:spcPts val="4320"/>
              </a:lnSpc>
            </a:pPr>
            <a:endParaRPr lang="en-US" sz="36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endParaRPr lang="en-US" sz="36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endParaRPr lang="en-US" sz="36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endParaRPr lang="en-US" sz="36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endParaRPr lang="en-US" sz="36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endParaRPr lang="en-US" sz="36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endParaRPr lang="en-US" sz="36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320"/>
              </a:lnSpc>
            </a:pPr>
            <a:endParaRPr lang="en-US" sz="36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2400" y="3831595"/>
            <a:ext cx="17658695" cy="6432090"/>
            <a:chOff x="0" y="0"/>
            <a:chExt cx="23544927" cy="8576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44927" cy="8576120"/>
            </a:xfrm>
            <a:custGeom>
              <a:avLst/>
              <a:gdLst/>
              <a:ahLst/>
              <a:cxnLst/>
              <a:rect l="l" t="t" r="r" b="b"/>
              <a:pathLst>
                <a:path w="23544927" h="8576120">
                  <a:moveTo>
                    <a:pt x="0" y="0"/>
                  </a:moveTo>
                  <a:lnTo>
                    <a:pt x="23544927" y="0"/>
                  </a:lnTo>
                  <a:lnTo>
                    <a:pt x="23544927" y="8576120"/>
                  </a:lnTo>
                  <a:lnTo>
                    <a:pt x="0" y="8576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3544927" cy="85856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42922" lvl="1" indent="-271461" algn="just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Headspace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It offers guided meditations, breathing exercises and sleep support. </a:t>
              </a:r>
            </a:p>
            <a:p>
              <a:pPr marL="542922" lvl="1" indent="-271461" algn="just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Why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it’s good: Helps build a habit of mindfulness; supports stress/anxiety relief.</a:t>
              </a:r>
            </a:p>
            <a:p>
              <a:pPr marL="542922" lvl="1" indent="-271461" algn="just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Considerations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The language may still be complex; shorter sessions might suit better.</a:t>
              </a:r>
            </a:p>
            <a:p>
              <a:pPr marL="542922" lvl="1" indent="-271461" algn="just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Adaptation tip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Use with a facilitator assisting in navigating, summarizing instructions in plain language.</a:t>
              </a:r>
            </a:p>
            <a:p>
              <a:pPr algn="just">
                <a:lnSpc>
                  <a:spcPts val="359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542922" lvl="1" indent="-271461" algn="just">
                <a:lnSpc>
                  <a:spcPts val="359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542922" lvl="1" indent="-271461" algn="just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Smiling Mind: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Designed for all ages and stages, promotes daily mental wellbeing. </a:t>
              </a:r>
            </a:p>
            <a:p>
              <a:pPr marL="542922" lvl="1" indent="-271461" algn="just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Why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Friendly design, suitable for various users including simpler needs.</a:t>
              </a:r>
            </a:p>
            <a:p>
              <a:pPr marL="542922" lvl="1" indent="-271461" algn="just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Considerations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Check whether the interface is simple enough for your group.</a:t>
              </a:r>
            </a:p>
            <a:p>
              <a:pPr marL="542922" lvl="1" indent="-271461" algn="just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Adaptation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Pre-select modules, use pictorial supports, do together as a group</a:t>
              </a:r>
              <a:r>
                <a:rPr lang="en-US" sz="29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  <a:p>
              <a:pPr marL="542922" lvl="1" indent="-271461" algn="l">
                <a:lnSpc>
                  <a:spcPts val="3599"/>
                </a:lnSpc>
              </a:pPr>
              <a:endParaRPr lang="en-US" sz="2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3599"/>
                </a:lnSpc>
              </a:pPr>
              <a:endParaRPr lang="en-US" sz="2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42922" lvl="1" indent="-271461" algn="l">
                <a:lnSpc>
                  <a:spcPts val="3599"/>
                </a:lnSpc>
              </a:pPr>
              <a:endParaRPr lang="en-US" sz="2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0520" y="137296"/>
            <a:ext cx="7205373" cy="62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1.7 Competences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74014" y="830886"/>
            <a:ext cx="17294337" cy="9364656"/>
            <a:chOff x="0" y="0"/>
            <a:chExt cx="23209688" cy="125677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09689" cy="12567741"/>
            </a:xfrm>
            <a:custGeom>
              <a:avLst/>
              <a:gdLst/>
              <a:ahLst/>
              <a:cxnLst/>
              <a:rect l="l" t="t" r="r" b="b"/>
              <a:pathLst>
                <a:path w="23209689" h="12567741">
                  <a:moveTo>
                    <a:pt x="0" y="0"/>
                  </a:moveTo>
                  <a:lnTo>
                    <a:pt x="23209689" y="0"/>
                  </a:lnTo>
                  <a:lnTo>
                    <a:pt x="23209689" y="12567741"/>
                  </a:lnTo>
                  <a:lnTo>
                    <a:pt x="0" y="12567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209688" cy="125867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5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Ask participants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</a:t>
              </a:r>
            </a:p>
            <a:p>
              <a:pPr>
                <a:lnSpc>
                  <a:spcPts val="383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>
                <a:lnSpc>
                  <a:spcPts val="455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“How did this make you feel?”</a:t>
              </a:r>
            </a:p>
            <a:p>
              <a:pPr>
                <a:lnSpc>
                  <a:spcPts val="383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>
                <a:lnSpc>
                  <a:spcPts val="455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Invite one word from each person (</a:t>
              </a:r>
              <a:r>
                <a:rPr lang="en-US" sz="32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calm, relaxed, happy, sleepy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).</a:t>
              </a:r>
            </a:p>
            <a:p>
              <a:pPr>
                <a:lnSpc>
                  <a:spcPts val="383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>
                <a:lnSpc>
                  <a:spcPts val="455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Praise every effort and remind them that there is no right or wrong way to practice.</a:t>
              </a:r>
            </a:p>
            <a:p>
              <a:pPr>
                <a:lnSpc>
                  <a:spcPts val="383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>
                <a:lnSpc>
                  <a:spcPts val="383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Group reflection circle:</a:t>
              </a:r>
            </a:p>
            <a:p>
              <a:pPr>
                <a:lnSpc>
                  <a:spcPts val="3839"/>
                </a:lnSpc>
              </a:pPr>
              <a:endPara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“Which app did you like best?”</a:t>
              </a: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“Which activity helped the most?”</a:t>
              </a: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“What will you try at home when you feel sad, angry, or nervous?”</a:t>
              </a:r>
            </a:p>
            <a:p>
              <a:pPr>
                <a:lnSpc>
                  <a:spcPts val="3839"/>
                </a:lnSpc>
              </a:pP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>
                <a:lnSpc>
                  <a:spcPts val="383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Closing activity: </a:t>
              </a:r>
            </a:p>
            <a:p>
              <a:pPr>
                <a:lnSpc>
                  <a:spcPts val="383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Each person points to an emoji card showing how they feel now</a:t>
              </a:r>
              <a:r>
                <a:rPr lang="en-US" sz="31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  <a:p>
              <a:pPr marL="579119" lvl="1" indent="-289560" algn="ctr">
                <a:lnSpc>
                  <a:spcPts val="3839"/>
                </a:lnSpc>
              </a:pPr>
              <a:endParaRPr lang="en-US" sz="3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73512"/>
            <a:ext cx="6971752" cy="113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39"/>
              </a:lnSpc>
            </a:pPr>
            <a:r>
              <a:rPr lang="en-US" sz="3199">
                <a:solidFill>
                  <a:srgbClr val="215968"/>
                </a:solidFill>
                <a:latin typeface="Open Sans"/>
                <a:ea typeface="Open Sans"/>
                <a:cs typeface="Open Sans"/>
                <a:sym typeface="Open Sans"/>
              </a:rPr>
              <a:t>1.7 Quiz &amp; Feedback</a:t>
            </a:r>
          </a:p>
          <a:p>
            <a:pPr algn="l">
              <a:lnSpc>
                <a:spcPts val="4759"/>
              </a:lnSpc>
            </a:pPr>
            <a:endParaRPr lang="en-US" sz="3199">
              <a:solidFill>
                <a:srgbClr val="2159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1085" y="900998"/>
            <a:ext cx="12672021" cy="91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5325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did we learn today?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7437" y="3314700"/>
            <a:ext cx="18216822" cy="833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2586" lvl="1" indent="-457200" algn="just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3199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3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phone for health.                                                 </a:t>
            </a:r>
          </a:p>
          <a:p>
            <a:pPr marL="746715" lvl="1" indent="-457200" algn="l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 to relax with guided exercises.                                              </a:t>
            </a:r>
          </a:p>
          <a:p>
            <a:pPr marL="746715" lvl="1" indent="-457200" algn="l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 how I feel.</a:t>
            </a:r>
          </a:p>
          <a:p>
            <a:pPr marL="746715" lvl="1" indent="-457200" algn="l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small goals and achieve them.</a:t>
            </a:r>
          </a:p>
          <a:p>
            <a:pPr algn="l">
              <a:lnSpc>
                <a:spcPts val="3839"/>
              </a:lnSpc>
            </a:pPr>
            <a:endParaRPr lang="en-US" sz="31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6820" lvl="1" indent="-253410">
              <a:lnSpc>
                <a:spcPts val="336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 </a:t>
            </a:r>
            <a:r>
              <a:rPr lang="en-US" sz="2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 your opinion</a:t>
            </a:r>
          </a:p>
          <a:p>
            <a:pPr marL="506820" lvl="1" indent="-253410">
              <a:lnSpc>
                <a:spcPts val="3360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are taking a quiz: How do I feel </a:t>
            </a:r>
            <a:r>
              <a:rPr lang="en-US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now? ‘’</a:t>
            </a:r>
            <a:r>
              <a:rPr lang="en-US" sz="28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Apps, Healthy You!”</a:t>
            </a:r>
          </a:p>
          <a:p>
            <a:pPr algn="l">
              <a:lnSpc>
                <a:spcPts val="3360"/>
              </a:lnSpc>
            </a:pPr>
            <a:endParaRPr lang="en-US" sz="28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06820" lvl="1" indent="-253410" algn="l">
              <a:lnSpc>
                <a:spcPts val="3360"/>
              </a:lnSpc>
            </a:pPr>
            <a:endParaRPr lang="en-US" sz="28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60"/>
              </a:lnSpc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3947" lvl="1" indent="-171974" algn="l">
              <a:lnSpc>
                <a:spcPts val="2280"/>
              </a:lnSpc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06820" lvl="1" indent="-253410" algn="l">
              <a:lnSpc>
                <a:spcPts val="3360"/>
              </a:lnSpc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2879"/>
              </a:lnSpc>
            </a:pPr>
            <a:r>
              <a:rPr lang="en-US" sz="2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</a:p>
          <a:p>
            <a:pPr marL="506820" lvl="1" indent="-253410"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06820" lvl="1" indent="-253410"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06820" lvl="1" indent="-253410"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06820" lvl="1" indent="-253410"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06820" lvl="1" indent="-253410"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06820" lvl="1" indent="-253410" algn="l">
              <a:lnSpc>
                <a:spcPts val="3360"/>
              </a:lnSpc>
            </a:pPr>
            <a:endParaRPr lang="en-US" sz="24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1816788"/>
            <a:ext cx="5525271" cy="82307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90998"/>
            <a:ext cx="3086100" cy="1920572"/>
            <a:chOff x="0" y="0"/>
            <a:chExt cx="4114800" cy="2560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4800" cy="2560701"/>
            </a:xfrm>
            <a:custGeom>
              <a:avLst/>
              <a:gdLst/>
              <a:ahLst/>
              <a:cxnLst/>
              <a:rect l="l" t="t" r="r" b="b"/>
              <a:pathLst>
                <a:path w="4114800" h="2560701">
                  <a:moveTo>
                    <a:pt x="647700" y="0"/>
                  </a:moveTo>
                  <a:lnTo>
                    <a:pt x="3467100" y="0"/>
                  </a:lnTo>
                  <a:cubicBezTo>
                    <a:pt x="3638931" y="0"/>
                    <a:pt x="3803650" y="68199"/>
                    <a:pt x="3925062" y="189738"/>
                  </a:cubicBezTo>
                  <a:cubicBezTo>
                    <a:pt x="4046474" y="311277"/>
                    <a:pt x="4114800" y="475869"/>
                    <a:pt x="4114800" y="647700"/>
                  </a:cubicBezTo>
                  <a:lnTo>
                    <a:pt x="4114800" y="1913001"/>
                  </a:lnTo>
                  <a:cubicBezTo>
                    <a:pt x="4114800" y="2084832"/>
                    <a:pt x="4046601" y="2249551"/>
                    <a:pt x="3925062" y="2370963"/>
                  </a:cubicBezTo>
                  <a:cubicBezTo>
                    <a:pt x="3803523" y="2492375"/>
                    <a:pt x="3638931" y="2560701"/>
                    <a:pt x="3467100" y="2560701"/>
                  </a:cubicBezTo>
                  <a:lnTo>
                    <a:pt x="647700" y="2560701"/>
                  </a:lnTo>
                  <a:cubicBezTo>
                    <a:pt x="475869" y="2560701"/>
                    <a:pt x="311150" y="2492502"/>
                    <a:pt x="189738" y="2370963"/>
                  </a:cubicBezTo>
                  <a:cubicBezTo>
                    <a:pt x="68326" y="2249424"/>
                    <a:pt x="0" y="2084832"/>
                    <a:pt x="0" y="1913128"/>
                  </a:cubicBezTo>
                  <a:lnTo>
                    <a:pt x="0" y="647700"/>
                  </a:lnTo>
                  <a:cubicBezTo>
                    <a:pt x="0" y="475869"/>
                    <a:pt x="68199" y="311150"/>
                    <a:pt x="189738" y="189738"/>
                  </a:cubicBezTo>
                  <a:cubicBezTo>
                    <a:pt x="311277" y="68326"/>
                    <a:pt x="475869" y="0"/>
                    <a:pt x="647700" y="0"/>
                  </a:cubicBezTo>
                  <a:close/>
                </a:path>
              </a:pathLst>
            </a:custGeom>
            <a:solidFill>
              <a:srgbClr val="5E17E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28700" y="2674006"/>
            <a:ext cx="3086100" cy="2137563"/>
            <a:chOff x="0" y="0"/>
            <a:chExt cx="4114800" cy="28500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14800" cy="2850084"/>
            </a:xfrm>
            <a:custGeom>
              <a:avLst/>
              <a:gdLst/>
              <a:ahLst/>
              <a:cxnLst/>
              <a:rect l="l" t="t" r="r" b="b"/>
              <a:pathLst>
                <a:path w="4114800" h="2850084">
                  <a:moveTo>
                    <a:pt x="0" y="0"/>
                  </a:moveTo>
                  <a:lnTo>
                    <a:pt x="4114800" y="0"/>
                  </a:lnTo>
                  <a:lnTo>
                    <a:pt x="4114800" y="2850084"/>
                  </a:lnTo>
                  <a:lnTo>
                    <a:pt x="0" y="28500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114800" cy="29072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8"/>
                </a:lnSpc>
              </a:pPr>
              <a:r>
                <a:rPr lang="en-US" sz="269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1.1 Introduction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56320" y="2890997"/>
            <a:ext cx="3016921" cy="1920571"/>
            <a:chOff x="0" y="0"/>
            <a:chExt cx="4022561" cy="25607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22471" cy="2560701"/>
            </a:xfrm>
            <a:custGeom>
              <a:avLst/>
              <a:gdLst/>
              <a:ahLst/>
              <a:cxnLst/>
              <a:rect l="l" t="t" r="r" b="b"/>
              <a:pathLst>
                <a:path w="4022471" h="2560701">
                  <a:moveTo>
                    <a:pt x="633222" y="0"/>
                  </a:moveTo>
                  <a:lnTo>
                    <a:pt x="3389376" y="0"/>
                  </a:lnTo>
                  <a:cubicBezTo>
                    <a:pt x="3557270" y="0"/>
                    <a:pt x="3718306" y="68199"/>
                    <a:pt x="3837051" y="189738"/>
                  </a:cubicBezTo>
                  <a:cubicBezTo>
                    <a:pt x="3955796" y="311277"/>
                    <a:pt x="4022471" y="475996"/>
                    <a:pt x="4022471" y="647700"/>
                  </a:cubicBezTo>
                  <a:lnTo>
                    <a:pt x="4022471" y="1913001"/>
                  </a:lnTo>
                  <a:cubicBezTo>
                    <a:pt x="4022471" y="2084832"/>
                    <a:pt x="3955796" y="2249551"/>
                    <a:pt x="3837051" y="2370963"/>
                  </a:cubicBezTo>
                  <a:cubicBezTo>
                    <a:pt x="3718306" y="2492375"/>
                    <a:pt x="3557270" y="2560701"/>
                    <a:pt x="3389376" y="2560701"/>
                  </a:cubicBezTo>
                  <a:lnTo>
                    <a:pt x="633222" y="2560701"/>
                  </a:lnTo>
                  <a:cubicBezTo>
                    <a:pt x="465328" y="2560701"/>
                    <a:pt x="304292" y="2492502"/>
                    <a:pt x="185547" y="2370963"/>
                  </a:cubicBezTo>
                  <a:cubicBezTo>
                    <a:pt x="66802" y="2249424"/>
                    <a:pt x="0" y="2084832"/>
                    <a:pt x="0" y="1913128"/>
                  </a:cubicBezTo>
                  <a:lnTo>
                    <a:pt x="0" y="647700"/>
                  </a:lnTo>
                  <a:cubicBezTo>
                    <a:pt x="0" y="475869"/>
                    <a:pt x="66675" y="311150"/>
                    <a:pt x="185420" y="189738"/>
                  </a:cubicBezTo>
                  <a:cubicBezTo>
                    <a:pt x="304165" y="68326"/>
                    <a:pt x="465201" y="0"/>
                    <a:pt x="633222" y="0"/>
                  </a:cubicBezTo>
                  <a:close/>
                </a:path>
              </a:pathLst>
            </a:custGeom>
            <a:solidFill>
              <a:srgbClr val="8C52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387140" y="2674005"/>
            <a:ext cx="3086100" cy="2137563"/>
            <a:chOff x="0" y="0"/>
            <a:chExt cx="4114800" cy="28500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14800" cy="2850084"/>
            </a:xfrm>
            <a:custGeom>
              <a:avLst/>
              <a:gdLst/>
              <a:ahLst/>
              <a:cxnLst/>
              <a:rect l="l" t="t" r="r" b="b"/>
              <a:pathLst>
                <a:path w="4114800" h="2850084">
                  <a:moveTo>
                    <a:pt x="0" y="0"/>
                  </a:moveTo>
                  <a:lnTo>
                    <a:pt x="4114800" y="0"/>
                  </a:lnTo>
                  <a:lnTo>
                    <a:pt x="4114800" y="2850084"/>
                  </a:lnTo>
                  <a:lnTo>
                    <a:pt x="0" y="28500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114800" cy="29072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8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1.2 What is Mindfulness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14760" y="2849844"/>
            <a:ext cx="3086100" cy="1920571"/>
            <a:chOff x="0" y="0"/>
            <a:chExt cx="4114800" cy="25607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14800" cy="2560701"/>
            </a:xfrm>
            <a:custGeom>
              <a:avLst/>
              <a:gdLst/>
              <a:ahLst/>
              <a:cxnLst/>
              <a:rect l="l" t="t" r="r" b="b"/>
              <a:pathLst>
                <a:path w="4114800" h="2560701">
                  <a:moveTo>
                    <a:pt x="647700" y="0"/>
                  </a:moveTo>
                  <a:lnTo>
                    <a:pt x="3467100" y="0"/>
                  </a:lnTo>
                  <a:cubicBezTo>
                    <a:pt x="3638931" y="0"/>
                    <a:pt x="3803650" y="68199"/>
                    <a:pt x="3925062" y="189738"/>
                  </a:cubicBezTo>
                  <a:cubicBezTo>
                    <a:pt x="4046474" y="311277"/>
                    <a:pt x="4114800" y="475869"/>
                    <a:pt x="4114800" y="647700"/>
                  </a:cubicBezTo>
                  <a:lnTo>
                    <a:pt x="4114800" y="1913001"/>
                  </a:lnTo>
                  <a:cubicBezTo>
                    <a:pt x="4114800" y="2084832"/>
                    <a:pt x="4046601" y="2249551"/>
                    <a:pt x="3925062" y="2370963"/>
                  </a:cubicBezTo>
                  <a:cubicBezTo>
                    <a:pt x="3803523" y="2492375"/>
                    <a:pt x="3638931" y="2560701"/>
                    <a:pt x="3467100" y="2560701"/>
                  </a:cubicBezTo>
                  <a:lnTo>
                    <a:pt x="647700" y="2560701"/>
                  </a:lnTo>
                  <a:cubicBezTo>
                    <a:pt x="475869" y="2560701"/>
                    <a:pt x="311150" y="2492502"/>
                    <a:pt x="189738" y="2370963"/>
                  </a:cubicBezTo>
                  <a:cubicBezTo>
                    <a:pt x="68326" y="2249424"/>
                    <a:pt x="0" y="2084832"/>
                    <a:pt x="0" y="1913128"/>
                  </a:cubicBezTo>
                  <a:lnTo>
                    <a:pt x="0" y="647700"/>
                  </a:lnTo>
                  <a:cubicBezTo>
                    <a:pt x="0" y="475869"/>
                    <a:pt x="68199" y="311150"/>
                    <a:pt x="189738" y="189738"/>
                  </a:cubicBezTo>
                  <a:cubicBezTo>
                    <a:pt x="311277" y="68326"/>
                    <a:pt x="475869" y="0"/>
                    <a:pt x="647700" y="0"/>
                  </a:cubicBezTo>
                  <a:close/>
                </a:path>
              </a:pathLst>
            </a:custGeom>
            <a:solidFill>
              <a:srgbClr val="CB6CE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9814760" y="3086101"/>
            <a:ext cx="3016921" cy="1725469"/>
            <a:chOff x="0" y="0"/>
            <a:chExt cx="4022561" cy="23006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22561" cy="2300625"/>
            </a:xfrm>
            <a:custGeom>
              <a:avLst/>
              <a:gdLst/>
              <a:ahLst/>
              <a:cxnLst/>
              <a:rect l="l" t="t" r="r" b="b"/>
              <a:pathLst>
                <a:path w="4022561" h="2300625">
                  <a:moveTo>
                    <a:pt x="0" y="0"/>
                  </a:moveTo>
                  <a:lnTo>
                    <a:pt x="4022561" y="0"/>
                  </a:lnTo>
                  <a:lnTo>
                    <a:pt x="4022561" y="2300625"/>
                  </a:lnTo>
                  <a:lnTo>
                    <a:pt x="0" y="23006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4022561" cy="2357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8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1.3 </a:t>
              </a:r>
              <a:r>
                <a:rPr lang="en-US" sz="27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Self-Compassion</a:t>
              </a:r>
            </a:p>
            <a:p>
              <a:pPr algn="ctr">
                <a:lnSpc>
                  <a:spcPts val="3778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4049848" y="2658108"/>
            <a:ext cx="3086100" cy="2065233"/>
          </a:xfrm>
          <a:custGeom>
            <a:avLst/>
            <a:gdLst/>
            <a:ahLst/>
            <a:cxnLst/>
            <a:rect l="l" t="t" r="r" b="b"/>
            <a:pathLst>
              <a:path w="3086100" h="2065233">
                <a:moveTo>
                  <a:pt x="0" y="0"/>
                </a:moveTo>
                <a:lnTo>
                  <a:pt x="3086100" y="0"/>
                </a:lnTo>
                <a:lnTo>
                  <a:pt x="3086100" y="2065233"/>
                </a:lnTo>
                <a:lnTo>
                  <a:pt x="0" y="2065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074666" y="5683526"/>
            <a:ext cx="3086100" cy="2065233"/>
          </a:xfrm>
          <a:custGeom>
            <a:avLst/>
            <a:gdLst/>
            <a:ahLst/>
            <a:cxnLst/>
            <a:rect l="l" t="t" r="r" b="b"/>
            <a:pathLst>
              <a:path w="3086100" h="2065233">
                <a:moveTo>
                  <a:pt x="0" y="0"/>
                </a:moveTo>
                <a:lnTo>
                  <a:pt x="3086100" y="0"/>
                </a:lnTo>
                <a:lnTo>
                  <a:pt x="3086100" y="2065232"/>
                </a:lnTo>
                <a:lnTo>
                  <a:pt x="0" y="2065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745580" y="5683526"/>
            <a:ext cx="3086100" cy="2065233"/>
          </a:xfrm>
          <a:custGeom>
            <a:avLst/>
            <a:gdLst/>
            <a:ahLst/>
            <a:cxnLst/>
            <a:rect l="l" t="t" r="r" b="b"/>
            <a:pathLst>
              <a:path w="3086100" h="2065233">
                <a:moveTo>
                  <a:pt x="0" y="0"/>
                </a:moveTo>
                <a:lnTo>
                  <a:pt x="3086100" y="0"/>
                </a:lnTo>
                <a:lnTo>
                  <a:pt x="3086100" y="2065232"/>
                </a:lnTo>
                <a:lnTo>
                  <a:pt x="0" y="2065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161006" y="5667521"/>
            <a:ext cx="3086100" cy="2065233"/>
          </a:xfrm>
          <a:custGeom>
            <a:avLst/>
            <a:gdLst/>
            <a:ahLst/>
            <a:cxnLst/>
            <a:rect l="l" t="t" r="r" b="b"/>
            <a:pathLst>
              <a:path w="3086100" h="2065233">
                <a:moveTo>
                  <a:pt x="0" y="0"/>
                </a:moveTo>
                <a:lnTo>
                  <a:pt x="3086100" y="0"/>
                </a:lnTo>
                <a:lnTo>
                  <a:pt x="3086100" y="2065233"/>
                </a:lnTo>
                <a:lnTo>
                  <a:pt x="0" y="20652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240426" y="3357963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28700" y="1376447"/>
            <a:ext cx="11323640" cy="887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TOPIC Nº 9: List of units</a:t>
            </a:r>
          </a:p>
        </p:txBody>
      </p:sp>
      <p:sp>
        <p:nvSpPr>
          <p:cNvPr id="23" name="Freeform 23"/>
          <p:cNvSpPr/>
          <p:nvPr/>
        </p:nvSpPr>
        <p:spPr>
          <a:xfrm>
            <a:off x="8633457" y="3340740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026487" y="3323516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090532" y="4811569"/>
            <a:ext cx="1054369" cy="1054369"/>
          </a:xfrm>
          <a:custGeom>
            <a:avLst/>
            <a:gdLst/>
            <a:ahLst/>
            <a:cxnLst/>
            <a:rect l="l" t="t" r="r" b="b"/>
            <a:pathLst>
              <a:path w="1054369" h="1054369">
                <a:moveTo>
                  <a:pt x="0" y="0"/>
                </a:moveTo>
                <a:lnTo>
                  <a:pt x="1054369" y="0"/>
                </a:lnTo>
                <a:lnTo>
                  <a:pt x="1054369" y="1054369"/>
                </a:lnTo>
                <a:lnTo>
                  <a:pt x="0" y="10543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942630" y="6277929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473240" y="6277929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4841489" y="3313476"/>
            <a:ext cx="2606826" cy="96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6"/>
              </a:lnSpc>
            </a:pPr>
            <a:r>
              <a:rPr lang="en-US" sz="27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1.4 My Feelings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15106" y="522606"/>
            <a:ext cx="4518200" cy="79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1"/>
              </a:lnSpc>
            </a:pPr>
            <a:r>
              <a:rPr lang="en-US" sz="4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421940" y="6389813"/>
            <a:ext cx="2391554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1.5 Scenarios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089640" y="6295074"/>
            <a:ext cx="2293376" cy="106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6"/>
              </a:lnSpc>
            </a:pPr>
            <a:r>
              <a:rPr lang="en-US" sz="27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1.6 Activities </a:t>
            </a:r>
          </a:p>
          <a:p>
            <a:pPr algn="ctr">
              <a:lnSpc>
                <a:spcPts val="3466"/>
              </a:lnSpc>
            </a:pPr>
            <a:r>
              <a:rPr lang="en-US" sz="27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(Examples)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387140" y="6324018"/>
            <a:ext cx="2970916" cy="928908"/>
            <a:chOff x="0" y="0"/>
            <a:chExt cx="3448328" cy="1238544"/>
          </a:xfrm>
        </p:grpSpPr>
        <p:sp>
          <p:nvSpPr>
            <p:cNvPr id="33" name="Freeform 33"/>
            <p:cNvSpPr/>
            <p:nvPr/>
          </p:nvSpPr>
          <p:spPr>
            <a:xfrm>
              <a:off x="-1524" y="-1524"/>
              <a:ext cx="3451352" cy="1241552"/>
            </a:xfrm>
            <a:custGeom>
              <a:avLst/>
              <a:gdLst/>
              <a:ahLst/>
              <a:cxnLst/>
              <a:rect l="l" t="t" r="r" b="b"/>
              <a:pathLst>
                <a:path w="3451352" h="1241552">
                  <a:moveTo>
                    <a:pt x="1524" y="0"/>
                  </a:moveTo>
                  <a:lnTo>
                    <a:pt x="3449828" y="0"/>
                  </a:lnTo>
                  <a:cubicBezTo>
                    <a:pt x="3450717" y="0"/>
                    <a:pt x="3451352" y="762"/>
                    <a:pt x="3451352" y="1524"/>
                  </a:cubicBezTo>
                  <a:lnTo>
                    <a:pt x="3451352" y="1240028"/>
                  </a:lnTo>
                  <a:cubicBezTo>
                    <a:pt x="3451352" y="1240917"/>
                    <a:pt x="3450590" y="1241552"/>
                    <a:pt x="3449828" y="1241552"/>
                  </a:cubicBezTo>
                  <a:lnTo>
                    <a:pt x="1524" y="1241552"/>
                  </a:lnTo>
                  <a:cubicBezTo>
                    <a:pt x="635" y="1241552"/>
                    <a:pt x="0" y="1240790"/>
                    <a:pt x="0" y="124002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40028"/>
                  </a:lnTo>
                  <a:lnTo>
                    <a:pt x="1524" y="1240028"/>
                  </a:lnTo>
                  <a:lnTo>
                    <a:pt x="1524" y="1238504"/>
                  </a:lnTo>
                  <a:lnTo>
                    <a:pt x="3449828" y="1238504"/>
                  </a:lnTo>
                  <a:lnTo>
                    <a:pt x="3449828" y="1240028"/>
                  </a:lnTo>
                  <a:lnTo>
                    <a:pt x="3448304" y="1240028"/>
                  </a:lnTo>
                  <a:lnTo>
                    <a:pt x="3448304" y="1524"/>
                  </a:lnTo>
                  <a:lnTo>
                    <a:pt x="3449828" y="1524"/>
                  </a:lnTo>
                  <a:lnTo>
                    <a:pt x="3449828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3448328" cy="124806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081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1.7Competences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0"/>
            <a:ext cx="12338485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3400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Competences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3071" y="-140006"/>
            <a:ext cx="10420794" cy="1192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145" lvl="1" indent="-303572" algn="l">
              <a:lnSpc>
                <a:spcPts val="4025"/>
              </a:lnSpc>
            </a:pP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607145" lvl="1" indent="-303572" algn="l">
              <a:lnSpc>
                <a:spcPts val="4025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607145" lvl="1" indent="-303572" algn="l">
              <a:lnSpc>
                <a:spcPts val="4025"/>
              </a:lnSpc>
            </a:pP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607145" lvl="1" indent="-303572" algn="l">
              <a:lnSpc>
                <a:spcPts val="4025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 algn="l">
              <a:lnSpc>
                <a:spcPts val="4025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 will learn to notice how we feel, in our body, our mind, and our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heart.</a:t>
            </a:r>
          </a:p>
          <a:p>
            <a:pPr marL="457200" indent="-457200" algn="l">
              <a:lnSpc>
                <a:spcPts val="4025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 algn="l">
              <a:lnSpc>
                <a:spcPts val="4025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will practice breathing slowly and staying calm when we feel worried or upset.</a:t>
            </a:r>
          </a:p>
          <a:p>
            <a:pPr marL="457200" indent="-457200">
              <a:lnSpc>
                <a:spcPts val="3719"/>
              </a:lnSpc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indent="-457200">
              <a:lnSpc>
                <a:spcPts val="371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will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pactice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talking kindly to ourselves, just like we talk kindly to a good friend.</a:t>
            </a:r>
          </a:p>
          <a:p>
            <a:pPr marL="457200" indent="-457200">
              <a:lnSpc>
                <a:spcPts val="3719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71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we make a mistake, we will say: “It’s okay. I am learning. I can try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again</a:t>
            </a:r>
          </a:p>
          <a:p>
            <a:pPr marL="457200" indent="-457200" algn="l">
              <a:lnSpc>
                <a:spcPts val="4025"/>
              </a:lnSpc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 algn="l">
              <a:lnSpc>
                <a:spcPts val="4025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 will learn to use simple apps, like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Cozi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to help us plan our day, eat well, rest, and do fun things.</a:t>
            </a:r>
          </a:p>
          <a:p>
            <a:pPr marL="607145" lvl="1" indent="-303572" algn="l">
              <a:lnSpc>
                <a:spcPts val="4025"/>
              </a:lnSpc>
            </a:pPr>
            <a:endParaRPr lang="en-US" sz="335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025"/>
              </a:lnSpc>
            </a:pPr>
            <a:endParaRPr lang="en-US" sz="335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423" lvl="1" indent="-274212" algn="l">
              <a:lnSpc>
                <a:spcPts val="3636"/>
              </a:lnSpc>
            </a:pPr>
            <a:endParaRPr lang="en-US" sz="335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423" lvl="1" indent="-274212" algn="l">
              <a:lnSpc>
                <a:spcPts val="3636"/>
              </a:lnSpc>
            </a:pPr>
            <a:endParaRPr lang="en-US" sz="335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423" lvl="1" indent="-274212" algn="l">
              <a:lnSpc>
                <a:spcPts val="7575"/>
              </a:lnSpc>
            </a:pPr>
            <a:endParaRPr lang="en-US" sz="335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43838" y="1091364"/>
            <a:ext cx="5855768" cy="676275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719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30400" y="495300"/>
            <a:ext cx="612643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1.1 </a:t>
            </a:r>
            <a:r>
              <a:rPr lang="en-US" sz="3400" dirty="0" err="1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Ιntroduction</a:t>
            </a:r>
            <a:r>
              <a:rPr lang="en-US" sz="34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376447"/>
            <a:ext cx="13830300" cy="1789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Introduction </a:t>
            </a:r>
            <a:endParaRPr lang="en-US" sz="5199" b="1" dirty="0" smtClean="0">
              <a:solidFill>
                <a:srgbClr val="018378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>
              <a:lnSpc>
                <a:spcPts val="7279"/>
              </a:lnSpc>
            </a:pPr>
            <a:r>
              <a:rPr lang="en-US" sz="5199" b="1" dirty="0" smtClean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Using </a:t>
            </a: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Apps for Our Feelings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167463"/>
            <a:ext cx="12534900" cy="87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                 </a:t>
            </a:r>
            <a:endParaRPr lang="en-US" sz="5200" b="1" i="1" dirty="0">
              <a:solidFill>
                <a:srgbClr val="000000"/>
              </a:solidFill>
              <a:latin typeface="Arial" panose="020B0604020202020204" pitchFamily="34" charset="0"/>
              <a:ea typeface="Calibri (MS) Bold Italics"/>
              <a:cs typeface="Arial" panose="020B0604020202020204" pitchFamily="34" charset="0"/>
              <a:sym typeface="Calibri (MS)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6840" y="4722495"/>
            <a:ext cx="15590520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504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Some apps can help us be calm, kind to ourselves, and understand others.</a:t>
            </a: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Icebreaker </a:t>
            </a:r>
          </a:p>
          <a:p>
            <a:pPr marL="457200" indent="-457200">
              <a:lnSpc>
                <a:spcPts val="5040"/>
              </a:lnSpc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marL="457200" indent="-457200">
              <a:lnSpc>
                <a:spcPts val="504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“What feeling do you have right now?” (Show emoji cards).</a:t>
            </a:r>
          </a:p>
          <a:p>
            <a:pPr marL="571500" indent="-571500">
              <a:lnSpc>
                <a:spcPts val="5040"/>
              </a:lnSpc>
              <a:buFont typeface="Wingdings" panose="05000000000000000000" pitchFamily="2" charset="2"/>
              <a:buChar char="ü"/>
            </a:pPr>
            <a:endParaRPr lang="en-US" sz="42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9" y="306838"/>
            <a:ext cx="6126435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1.2 What is Mindfulness?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1085" y="313327"/>
            <a:ext cx="12352340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1.2 Mindfulness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2400" y="1592768"/>
            <a:ext cx="18390837" cy="8621548"/>
            <a:chOff x="0" y="0"/>
            <a:chExt cx="24521116" cy="114953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521117" cy="11495397"/>
            </a:xfrm>
            <a:custGeom>
              <a:avLst/>
              <a:gdLst/>
              <a:ahLst/>
              <a:cxnLst/>
              <a:rect l="l" t="t" r="r" b="b"/>
              <a:pathLst>
                <a:path w="24521117" h="11495397">
                  <a:moveTo>
                    <a:pt x="0" y="0"/>
                  </a:moveTo>
                  <a:lnTo>
                    <a:pt x="24521117" y="0"/>
                  </a:lnTo>
                  <a:lnTo>
                    <a:pt x="24521117" y="11495397"/>
                  </a:lnTo>
                  <a:lnTo>
                    <a:pt x="0" y="114953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4521116" cy="115144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Mindfulness means paying attention to what is happening right now  </a:t>
              </a:r>
            </a:p>
            <a:p>
              <a:pPr algn="l">
                <a:lnSpc>
                  <a:spcPts val="371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your body, your thoughts, and your feelings, without feeling bad for them.</a:t>
              </a:r>
            </a:p>
            <a:p>
              <a:pPr algn="l">
                <a:lnSpc>
                  <a:spcPts val="3719"/>
                </a:lnSpc>
              </a:pPr>
              <a:endParaRPr lang="en-US" sz="30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371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 is like saying to yourself:</a:t>
              </a:r>
            </a:p>
            <a:p>
              <a:pPr algn="l">
                <a:lnSpc>
                  <a:spcPts val="3719"/>
                </a:lnSpc>
              </a:pPr>
              <a:endParaRPr lang="en-US" sz="30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371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“I notice what I feel and what I think, and that’s okay.”</a:t>
              </a:r>
            </a:p>
            <a:p>
              <a:pPr algn="l">
                <a:lnSpc>
                  <a:spcPts val="3719"/>
                </a:lnSpc>
              </a:pPr>
              <a:endParaRPr lang="en-US" sz="30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3959"/>
                </a:lnSpc>
              </a:pPr>
              <a:r>
                <a:rPr lang="en-US" sz="32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When we are mindful, we try to</a:t>
              </a:r>
              <a:r>
                <a:rPr lang="en-US" sz="32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</a:p>
            <a:p>
              <a:pPr algn="l">
                <a:lnSpc>
                  <a:spcPts val="3719"/>
                </a:lnSpc>
              </a:pPr>
              <a:endParaRPr lang="en-US" sz="32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61021" lvl="1" indent="-280510" algn="l">
                <a:lnSpc>
                  <a:spcPts val="3719"/>
                </a:lnSpc>
                <a:buFont typeface="Arial"/>
                <a:buChar char="•"/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Breathe slowly,</a:t>
              </a:r>
            </a:p>
            <a:p>
              <a:pPr marL="561021" lvl="1" indent="-280510" algn="l">
                <a:lnSpc>
                  <a:spcPts val="3719"/>
                </a:lnSpc>
                <a:buFont typeface="Arial"/>
                <a:buChar char="•"/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Notice what we see, hear, or touch,</a:t>
              </a:r>
            </a:p>
            <a:p>
              <a:pPr marL="561021" lvl="1" indent="-280510" algn="l">
                <a:lnSpc>
                  <a:spcPts val="3719"/>
                </a:lnSpc>
                <a:buFont typeface="Arial"/>
                <a:buChar char="•"/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Stay in the moment, not worry about the past or the future.</a:t>
              </a:r>
            </a:p>
            <a:p>
              <a:pPr marL="561021" lvl="1" indent="-280510" algn="l">
                <a:lnSpc>
                  <a:spcPts val="3719"/>
                </a:lnSpc>
              </a:pPr>
              <a:endParaRPr lang="en-US" sz="30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61021" lvl="1" indent="-280510">
                <a:lnSpc>
                  <a:spcPts val="3719"/>
                </a:lnSpc>
              </a:pPr>
              <a:r>
                <a:rPr lang="en-US" sz="30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For example:</a:t>
              </a:r>
            </a:p>
            <a:p>
              <a:pPr>
                <a:lnSpc>
                  <a:spcPts val="371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When you eat, notice the taste and smell of your food.</a:t>
              </a:r>
            </a:p>
            <a:p>
              <a:pPr>
                <a:lnSpc>
                  <a:spcPts val="371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When you walk, feel your feet on the ground.</a:t>
              </a:r>
            </a:p>
            <a:p>
              <a:pPr>
                <a:lnSpc>
                  <a:spcPts val="371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When you feel sad or angry, take a deep breath and say: </a:t>
              </a:r>
            </a:p>
            <a:p>
              <a:pPr>
                <a:lnSpc>
                  <a:spcPts val="3839"/>
                </a:lnSpc>
              </a:pPr>
              <a:endParaRPr lang="en-US" sz="31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42" y="6654421"/>
            <a:ext cx="7265158" cy="36325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96800" y="176416"/>
            <a:ext cx="6126435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1.3 What is Self-Compassion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9281" y="870501"/>
            <a:ext cx="12352340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1.3 What is Self-Compassion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3842" y="2522220"/>
            <a:ext cx="17647918" cy="61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4169" y="2263041"/>
            <a:ext cx="17265231" cy="7775116"/>
            <a:chOff x="0" y="0"/>
            <a:chExt cx="22052878" cy="10366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52879" cy="10366821"/>
            </a:xfrm>
            <a:custGeom>
              <a:avLst/>
              <a:gdLst/>
              <a:ahLst/>
              <a:cxnLst/>
              <a:rect l="l" t="t" r="r" b="b"/>
              <a:pathLst>
                <a:path w="22052879" h="10366821">
                  <a:moveTo>
                    <a:pt x="0" y="0"/>
                  </a:moveTo>
                  <a:lnTo>
                    <a:pt x="22052879" y="0"/>
                  </a:lnTo>
                  <a:lnTo>
                    <a:pt x="22052879" y="10366821"/>
                  </a:lnTo>
                  <a:lnTo>
                    <a:pt x="0" y="10366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2052878" cy="103763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9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Self-compassion means being kind to yourself, especially when things go wrong or when you make a mistake.</a:t>
              </a:r>
            </a:p>
            <a:p>
              <a:pPr algn="l">
                <a:lnSpc>
                  <a:spcPts val="3599"/>
                </a:lnSpc>
              </a:pPr>
              <a:endPara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It is like being your own best friend!</a:t>
              </a:r>
            </a:p>
            <a:p>
              <a:pPr algn="l">
                <a:lnSpc>
                  <a:spcPts val="3599"/>
                </a:lnSpc>
              </a:pPr>
              <a:endPara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359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Self-compassion has three parts:</a:t>
              </a:r>
            </a:p>
            <a:p>
              <a:pPr algn="l">
                <a:lnSpc>
                  <a:spcPts val="3599"/>
                </a:lnSpc>
              </a:pPr>
              <a:endPara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647698" lvl="1" indent="-323849" algn="l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Being kind</a:t>
              </a: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to yourself, talk to yourself the way you would talk to a friend who is sad or tired.</a:t>
              </a:r>
            </a:p>
            <a:p>
              <a:pPr algn="l">
                <a:lnSpc>
                  <a:spcPts val="3599"/>
                </a:lnSpc>
              </a:pPr>
              <a:endPara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47698" lvl="1" indent="-323849" algn="l">
                <a:lnSpc>
                  <a:spcPts val="3599"/>
                </a:lnSpc>
                <a:buFont typeface="Arial"/>
                <a:buChar char="•"/>
              </a:pPr>
              <a:r>
                <a:rPr lang="en-US" sz="32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Instead of saying “I’m stupid,” say “I tried my best, and that’s okay.”</a:t>
              </a:r>
            </a:p>
            <a:p>
              <a:pPr algn="l">
                <a:lnSpc>
                  <a:spcPts val="3599"/>
                </a:lnSpc>
              </a:pPr>
              <a:endPara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647698" lvl="1" indent="-323849" algn="l">
                <a:lnSpc>
                  <a:spcPts val="359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Remember we all make mistakes and everyone has problems sometimes. </a:t>
              </a:r>
              <a:r>
                <a:rPr lang="en-US" sz="32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You are not alone!</a:t>
              </a:r>
            </a:p>
            <a:p>
              <a:pPr algn="l">
                <a:lnSpc>
                  <a:spcPts val="3599"/>
                </a:lnSpc>
              </a:pPr>
              <a:endPara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647698" lvl="1" indent="-323849" algn="l">
                <a:lnSpc>
                  <a:spcPts val="359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Notice when you feel pain, but don’t fight it or hide it</a:t>
              </a:r>
            </a:p>
            <a:p>
              <a:pPr marL="647698" lvl="1" indent="-323849" algn="l">
                <a:lnSpc>
                  <a:spcPts val="3599"/>
                </a:lnSpc>
                <a:buFont typeface="Arial"/>
                <a:buChar char="•"/>
              </a:pPr>
              <a:endPara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47698" lvl="1" indent="-323849" algn="l">
                <a:lnSpc>
                  <a:spcPts val="3599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 treat ourselves with care, not anger or shame.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9" y="306838"/>
            <a:ext cx="7142841" cy="1176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1.3 Mindfulness and Self Compassion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2525" y="1536042"/>
            <a:ext cx="16086968" cy="811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400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1.3 Why they matter</a:t>
            </a:r>
          </a:p>
          <a:p>
            <a:pPr algn="l">
              <a:lnSpc>
                <a:spcPts val="3719"/>
              </a:lnSpc>
            </a:pPr>
            <a:endParaRPr lang="en-US" sz="5598" b="1" dirty="0">
              <a:solidFill>
                <a:srgbClr val="018378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3719"/>
              </a:lnSpc>
            </a:pPr>
            <a:r>
              <a:rPr lang="en-US" sz="30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Mindfulness helps you:</a:t>
            </a:r>
          </a:p>
          <a:p>
            <a:pPr algn="l">
              <a:lnSpc>
                <a:spcPts val="3719"/>
              </a:lnSpc>
            </a:pPr>
            <a:endParaRPr lang="en-US" sz="30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561021" lvl="1" indent="-280510" algn="l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Feel calmer and safer inside.</a:t>
            </a:r>
          </a:p>
          <a:p>
            <a:pPr marL="561021" lvl="1" indent="-280510" algn="l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Worry less about things you cannot change.</a:t>
            </a:r>
          </a:p>
          <a:p>
            <a:pPr marL="561021" lvl="1" indent="-280510" algn="l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Focus better on what you are doing.</a:t>
            </a:r>
          </a:p>
          <a:p>
            <a:pPr marL="561021" lvl="1" indent="-280510"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l">
              <a:lnSpc>
                <a:spcPts val="3719"/>
              </a:lnSpc>
            </a:pPr>
            <a:r>
              <a:rPr lang="en-US" sz="30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Self-compassion helps you:</a:t>
            </a:r>
          </a:p>
          <a:p>
            <a:pPr marL="561021" lvl="1" indent="-280510" algn="l">
              <a:lnSpc>
                <a:spcPts val="3719"/>
              </a:lnSpc>
            </a:pPr>
            <a:endParaRPr lang="en-US" sz="30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561021" lvl="1" indent="-280510" algn="l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Feel more confident and accepted.</a:t>
            </a:r>
          </a:p>
          <a:p>
            <a:pPr marL="561021" lvl="1" indent="-280510" algn="l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 patient with yourself.</a:t>
            </a:r>
          </a:p>
          <a:p>
            <a:pPr marL="561021" lvl="1" indent="-280510" algn="l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Build kinder relationships with other people</a:t>
            </a:r>
          </a:p>
          <a:p>
            <a:pPr marL="561021" lvl="1" indent="-280510"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61021" lvl="1" indent="-280510" algn="ctr">
              <a:lnSpc>
                <a:spcPts val="3719"/>
              </a:lnSpc>
            </a:pPr>
            <a:r>
              <a:rPr lang="en-US" sz="30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Together, mindfulness and self-compassion help your mental health, your emotions, and your daily life so you can live with more peace, kindness, and joy!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53487" y="137217"/>
            <a:ext cx="6126435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1.4 My Feelings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2" y="933450"/>
            <a:ext cx="16719429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1.4 My Feelings </a:t>
            </a:r>
            <a:endParaRPr lang="en-US" sz="5199" b="1" dirty="0" smtClean="0">
              <a:solidFill>
                <a:srgbClr val="018378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7279"/>
              </a:lnSpc>
            </a:pPr>
            <a:r>
              <a:rPr lang="en-US" sz="5199" b="1" dirty="0" smtClean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(</a:t>
            </a:r>
            <a:r>
              <a:rPr lang="en-US" sz="5199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Also check Training Activities No 3 &amp; 6)</a:t>
            </a:r>
          </a:p>
          <a:p>
            <a:pPr algn="l">
              <a:lnSpc>
                <a:spcPts val="6750"/>
              </a:lnSpc>
            </a:pP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8249"/>
              </a:lnSpc>
            </a:pPr>
            <a:r>
              <a:rPr lang="en-US" sz="3299" b="1" dirty="0">
                <a:solidFill>
                  <a:srgbClr val="215968"/>
                </a:solidFill>
                <a:latin typeface="Arial Bold"/>
                <a:ea typeface="Arial Bold"/>
                <a:cs typeface="Arial Bold"/>
                <a:sym typeface="Arial Bold"/>
              </a:rPr>
              <a:t>See </a:t>
            </a:r>
            <a:r>
              <a:rPr lang="en-US" sz="3299" b="1" dirty="0" smtClean="0">
                <a:solidFill>
                  <a:srgbClr val="215968"/>
                </a:solidFill>
                <a:latin typeface="Arial Bold"/>
                <a:ea typeface="Arial Bold"/>
                <a:cs typeface="Arial Bold"/>
                <a:sym typeface="Arial Bold"/>
              </a:rPr>
              <a:t>You Tube video </a:t>
            </a:r>
            <a:r>
              <a:rPr lang="en-US" sz="3299" b="1" dirty="0" smtClean="0">
                <a:solidFill>
                  <a:srgbClr val="215968"/>
                </a:solidFill>
                <a:latin typeface="Arial Bold"/>
                <a:ea typeface="Arial Bold"/>
                <a:cs typeface="Arial Bold"/>
                <a:sym typeface="Arial Bold"/>
              </a:rPr>
              <a:t>My Feelings</a:t>
            </a:r>
          </a:p>
          <a:p>
            <a:pPr>
              <a:lnSpc>
                <a:spcPts val="8249"/>
              </a:lnSpc>
            </a:pPr>
            <a:r>
              <a:rPr lang="en-US" sz="3600" dirty="0">
                <a:hlinkClick r:id="rId2"/>
              </a:rPr>
              <a:t>How to Read our Feelings | ID-HEALTH</a:t>
            </a:r>
            <a:endParaRPr lang="en-US" sz="3299" b="1" dirty="0">
              <a:solidFill>
                <a:srgbClr val="215968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ts val="8249"/>
              </a:lnSpc>
            </a:pPr>
            <a:endParaRPr lang="en-US" sz="3299" b="1" dirty="0">
              <a:solidFill>
                <a:srgbClr val="215968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6750"/>
              </a:lnSpc>
            </a:pPr>
            <a:endParaRPr lang="en-US" sz="3299" b="1" dirty="0">
              <a:solidFill>
                <a:srgbClr val="215968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" t="4203"/>
          <a:stretch/>
        </p:blipFill>
        <p:spPr>
          <a:xfrm>
            <a:off x="9018785" y="3619500"/>
            <a:ext cx="9269215" cy="6529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6F1AC75F8B7B794F85269DC7226EC003" ma:contentTypeVersion="13" ma:contentTypeDescription="Δημιουργία νέου εγγράφου" ma:contentTypeScope="" ma:versionID="927ce01df7af947dd6a5f58d5faafadc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601d732b23e0df79d75084dd05423a24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Props1.xml><?xml version="1.0" encoding="utf-8"?>
<ds:datastoreItem xmlns:ds="http://schemas.openxmlformats.org/officeDocument/2006/customXml" ds:itemID="{CDB899B6-5C68-41EB-86AC-42C8F8D62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5CDF3A-CCE5-49C7-80CB-F85342884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b9d58-91f2-4d29-8dac-40d1d1ebed7d"/>
    <ds:schemaRef ds:uri="ec166e02-4614-4a57-9412-a898d5bb7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DF8E32-3337-443C-91D0-BE863729493B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b5b9d58-91f2-4d29-8dac-40d1d1ebed7d"/>
    <ds:schemaRef ds:uri="http://schemas.microsoft.com/office/2006/metadata/properties"/>
    <ds:schemaRef ds:uri="http://schemas.microsoft.com/office/2006/documentManagement/types"/>
    <ds:schemaRef ds:uri="ec166e02-4614-4a57-9412-a898d5bb7af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1845</Words>
  <Application>Microsoft Office PowerPoint</Application>
  <PresentationFormat>Προσαρμογή</PresentationFormat>
  <Paragraphs>366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6" baseType="lpstr">
      <vt:lpstr>Calibri (MS) Italics</vt:lpstr>
      <vt:lpstr>Calibri (MS) Bold</vt:lpstr>
      <vt:lpstr>Open Sans</vt:lpstr>
      <vt:lpstr>Calibri (MS) Bold Italics</vt:lpstr>
      <vt:lpstr>Arial</vt:lpstr>
      <vt:lpstr>Wingdings</vt:lpstr>
      <vt:lpstr>Arial Italics</vt:lpstr>
      <vt:lpstr>Arial Bold</vt:lpstr>
      <vt:lpstr>Calibri</vt:lpstr>
      <vt:lpstr>Calibri (MS)</vt:lpstr>
      <vt:lpstr>Open Sans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ACTIVITY-9_EN_SESSION-9.2.pptx</dc:title>
  <dc:creator>LENOVO</dc:creator>
  <cp:lastModifiedBy>Λογαριασμός Microsoft</cp:lastModifiedBy>
  <cp:revision>5</cp:revision>
  <dcterms:created xsi:type="dcterms:W3CDTF">2006-08-16T00:00:00Z</dcterms:created>
  <dcterms:modified xsi:type="dcterms:W3CDTF">2026-02-21T07:48:08Z</dcterms:modified>
  <dc:identifier>DAG6QCbGsT0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</Properties>
</file>