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Open Sans Bold" charset="1" panose="020B0806030504020204"/>
      <p:regular r:id="rId18"/>
    </p:embeddedFont>
    <p:embeddedFont>
      <p:font typeface="Open Sans" charset="1" panose="020B0606030504020204"/>
      <p:regular r:id="rId19"/>
    </p:embeddedFont>
    <p:embeddedFont>
      <p:font typeface="Canva Sans" charset="1" panose="020B0503030501040103"/>
      <p:regular r:id="rId20"/>
    </p:embeddedFont>
    <p:embeddedFont>
      <p:font typeface="Open Sans Italics" charset="1" panose="020B0606030504020204"/>
      <p:regular r:id="rId21"/>
    </p:embeddedFont>
    <p:embeddedFont>
      <p:font typeface="Canva Sans Bold" charset="1" panose="020B0803030501040103"/>
      <p:regular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8.fntdata"/><Relationship Id="rId8" Type="http://schemas.openxmlformats.org/officeDocument/2006/relationships/slide" Target="slides/slide3.xml"/><Relationship Id="rId21" Type="http://schemas.openxmlformats.org/officeDocument/2006/relationships/font" Target="fonts/font21.fntdata"/><Relationship Id="rId3" Type="http://schemas.openxmlformats.org/officeDocument/2006/relationships/viewProps" Target="viewProps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7" Type="http://schemas.openxmlformats.org/officeDocument/2006/relationships/slide" Target="slides/slide2.xml"/><Relationship Id="rId25" Type="http://schemas.openxmlformats.org/officeDocument/2006/relationships/customXml" Target="../customXml/item3.xml"/><Relationship Id="rId16" Type="http://schemas.openxmlformats.org/officeDocument/2006/relationships/slide" Target="slides/slide11.xml"/><Relationship Id="rId2" Type="http://schemas.openxmlformats.org/officeDocument/2006/relationships/presProps" Target="presProps.xml"/><Relationship Id="rId20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24" Type="http://schemas.openxmlformats.org/officeDocument/2006/relationships/customXml" Target="../customXml/item2.xml"/><Relationship Id="rId15" Type="http://schemas.openxmlformats.org/officeDocument/2006/relationships/slide" Target="slides/slide10.xml"/><Relationship Id="rId5" Type="http://schemas.openxmlformats.org/officeDocument/2006/relationships/tableStyles" Target="tableStyles.xml"/><Relationship Id="rId23" Type="http://schemas.openxmlformats.org/officeDocument/2006/relationships/customXml" Target="../customXml/item1.xml"/><Relationship Id="rId10" Type="http://schemas.openxmlformats.org/officeDocument/2006/relationships/slide" Target="slides/slide5.xml"/><Relationship Id="rId19" Type="http://schemas.openxmlformats.org/officeDocument/2006/relationships/font" Target="fonts/font19.fntdata"/><Relationship Id="rId14" Type="http://schemas.openxmlformats.org/officeDocument/2006/relationships/slide" Target="slides/slide9.xml"/><Relationship Id="rId22" Type="http://schemas.openxmlformats.org/officeDocument/2006/relationships/font" Target="fonts/font22.fntdata"/><Relationship Id="rId4" Type="http://schemas.openxmlformats.org/officeDocument/2006/relationships/theme" Target="theme/theme1.xml"/><Relationship Id="rId9" Type="http://schemas.openxmlformats.org/officeDocument/2006/relationships/slide" Target="slides/slide4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8.png" Type="http://schemas.openxmlformats.org/officeDocument/2006/relationships/image"/><Relationship Id="rId4" Target="https://www.flaticon.com/de/kostenloses-icon/checkliste_2527938" TargetMode="External" Type="http://schemas.openxmlformats.org/officeDocument/2006/relationships/hyperlink"/><Relationship Id="rId5" Target="https://www.flaticon.com/de/kostenloses-icon/checkliste_2527938" TargetMode="External" Type="http://schemas.openxmlformats.org/officeDocument/2006/relationships/hyperlink"/><Relationship Id="rId6" Target="https://www.flaticon.com/de/kostenloses-icon/checkliste_2527938" TargetMode="External" Type="http://schemas.openxmlformats.org/officeDocument/2006/relationships/hyperlink"/><Relationship Id="rId7" Target="https://www.flaticon.com/de/kostenloses-icon/checkliste_2527938" TargetMode="External" Type="http://schemas.openxmlformats.org/officeDocument/2006/relationships/hyperlink"/><Relationship Id="rId8" Target="https://www.flaticon.com/de/kostenloses-icon/checkliste_2527938" TargetMode="External" Type="http://schemas.openxmlformats.org/officeDocument/2006/relationships/hyperlink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flaticon.com/de/kostenloses-icon/verschreibungspflichtiges-medikament_18803505" TargetMode="External" Type="http://schemas.openxmlformats.org/officeDocument/2006/relationships/hyperlink"/><Relationship Id="rId11" Target="https://www.flaticon.com/de/kostenloses-icon/verschreibungspflichtiges-medikament_18803505" TargetMode="External" Type="http://schemas.openxmlformats.org/officeDocument/2006/relationships/hyperlink"/><Relationship Id="rId12" Target="https://www.flaticon.com/de/kostenloses-icon/verschreibungspflichtiges-medikament_18803505" TargetMode="External" Type="http://schemas.openxmlformats.org/officeDocument/2006/relationships/hyperlink"/><Relationship Id="rId13" Target="https://www.flaticon.com/de/kostenloses-icon/glas_7382622" TargetMode="External" Type="http://schemas.openxmlformats.org/officeDocument/2006/relationships/hyperlink"/><Relationship Id="rId14" Target="https://www.flaticon.com/de/kostenloses-icon/glas_7382622" TargetMode="External" Type="http://schemas.openxmlformats.org/officeDocument/2006/relationships/hyperlink"/><Relationship Id="rId15" Target="https://www.flaticon.com/de/kostenloses-icon/glas_7382622" TargetMode="External" Type="http://schemas.openxmlformats.org/officeDocument/2006/relationships/hyperlink"/><Relationship Id="rId2" Target="../media/image13.png" Type="http://schemas.openxmlformats.org/officeDocument/2006/relationships/image"/><Relationship Id="rId3" Target="../media/image19.png" Type="http://schemas.openxmlformats.org/officeDocument/2006/relationships/image"/><Relationship Id="rId4" Target="../media/image20.png" Type="http://schemas.openxmlformats.org/officeDocument/2006/relationships/image"/><Relationship Id="rId5" Target="../media/image16.png" Type="http://schemas.openxmlformats.org/officeDocument/2006/relationships/image"/><Relationship Id="rId6" Target="https://www.flaticon.com/de/kostenloses-icon/arzt_1994115" TargetMode="External" Type="http://schemas.openxmlformats.org/officeDocument/2006/relationships/hyperlink"/><Relationship Id="rId7" Target="https://www.flaticon.com/de/kostenloses-icon/arzt_1994115" TargetMode="External" Type="http://schemas.openxmlformats.org/officeDocument/2006/relationships/hyperlink"/><Relationship Id="rId8" Target="https://www.flaticon.com/de/kostenloses-icon/arzt_1994115" TargetMode="External" Type="http://schemas.openxmlformats.org/officeDocument/2006/relationships/hyperlink"/><Relationship Id="rId9" Target="https://www.flaticon.com/de/kostenloses-icon/verschreibungspflichtiges-medikament_18803505" TargetMode="External" Type="http://schemas.openxmlformats.org/officeDocument/2006/relationships/hyperlink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21.png" Type="http://schemas.openxmlformats.org/officeDocument/2006/relationships/image"/><Relationship Id="rId4" Target="https://www.flaticon.com/de/kostenloses-icon/reden_3050407" TargetMode="External" Type="http://schemas.openxmlformats.org/officeDocument/2006/relationships/hyperlink"/><Relationship Id="rId5" Target="https://www.flaticon.com/de/kostenloses-icon/reden_3050407" TargetMode="External" Type="http://schemas.openxmlformats.org/officeDocument/2006/relationships/hyperlink"/><Relationship Id="rId6" Target="https://www.flaticon.com/de/kostenloses-icon/reden_3050407" TargetMode="External" Type="http://schemas.openxmlformats.org/officeDocument/2006/relationships/hyperlink"/><Relationship Id="rId7" Target="https://www.flaticon.com/de/kostenloses-icon/reden_3050407" TargetMode="External" Type="http://schemas.openxmlformats.org/officeDocument/2006/relationships/hyperlink"/><Relationship Id="rId8" Target="https://www.flaticon.com/de/kostenloses-icon/reden_3050407" TargetMode="External" Type="http://schemas.openxmlformats.org/officeDocument/2006/relationships/hyperlink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1.png" Type="http://schemas.openxmlformats.org/officeDocument/2006/relationships/image"/><Relationship Id="rId11" Target="../media/image12.png" Type="http://schemas.openxmlformats.org/officeDocument/2006/relationships/image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5.png" Type="http://schemas.openxmlformats.org/officeDocument/2006/relationships/image"/><Relationship Id="rId5" Target="../media/image6.png" Type="http://schemas.openxmlformats.org/officeDocument/2006/relationships/image"/><Relationship Id="rId6" Target="../media/image7.png" Type="http://schemas.openxmlformats.org/officeDocument/2006/relationships/image"/><Relationship Id="rId7" Target="../media/image8.png" Type="http://schemas.openxmlformats.org/officeDocument/2006/relationships/image"/><Relationship Id="rId8" Target="../media/image9.png" Type="http://schemas.openxmlformats.org/officeDocument/2006/relationships/image"/><Relationship Id="rId9" Target="../media/image10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https://www.flaticon.com/de/kostenloses-icon/arzt_1994115" TargetMode="External" Type="http://schemas.openxmlformats.org/officeDocument/2006/relationships/hyperlink"/><Relationship Id="rId11" Target="https://www.flaticon.com/de/kostenloses-icon/arzt_1994115" TargetMode="External" Type="http://schemas.openxmlformats.org/officeDocument/2006/relationships/hyperlink"/><Relationship Id="rId12" Target="https://www.flaticon.com/de/kostenloses-icon/pillen-flasche_2504272" TargetMode="External" Type="http://schemas.openxmlformats.org/officeDocument/2006/relationships/hyperlink"/><Relationship Id="rId13" Target="https://www.flaticon.com/de/kostenloses-icon/pillen-flasche_2504272" TargetMode="External" Type="http://schemas.openxmlformats.org/officeDocument/2006/relationships/hyperlink"/><Relationship Id="rId14" Target="https://www.flaticon.com/de/kostenloses-icon/pillen-flasche_2504272" TargetMode="External" Type="http://schemas.openxmlformats.org/officeDocument/2006/relationships/hyperlink"/><Relationship Id="rId2" Target="../media/image13.png" Type="http://schemas.openxmlformats.org/officeDocument/2006/relationships/image"/><Relationship Id="rId3" Target="../media/image15.png" Type="http://schemas.openxmlformats.org/officeDocument/2006/relationships/image"/><Relationship Id="rId4" Target="../media/image16.png" Type="http://schemas.openxmlformats.org/officeDocument/2006/relationships/image"/><Relationship Id="rId5" Target="../media/image17.png" Type="http://schemas.openxmlformats.org/officeDocument/2006/relationships/image"/><Relationship Id="rId6" Target="https://www.flaticon.com/de/kostenloses-icon/entscheidung-fallen_5950685" TargetMode="External" Type="http://schemas.openxmlformats.org/officeDocument/2006/relationships/hyperlink"/><Relationship Id="rId7" Target="https://www.flaticon.com/de/kostenloses-icon/entscheidung-fallen_5950685" TargetMode="External" Type="http://schemas.openxmlformats.org/officeDocument/2006/relationships/hyperlink"/><Relationship Id="rId8" Target="https://www.flaticon.com/de/kostenloses-icon/entscheidung-fallen_5950685" TargetMode="External" Type="http://schemas.openxmlformats.org/officeDocument/2006/relationships/hyperlink"/><Relationship Id="rId9" Target="https://www.flaticon.com/de/kostenloses-icon/arzt_1994115" TargetMode="External" Type="http://schemas.openxmlformats.org/officeDocument/2006/relationships/hyperlink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7961" y="292834"/>
            <a:ext cx="3965097" cy="1605864"/>
          </a:xfrm>
          <a:custGeom>
            <a:avLst/>
            <a:gdLst/>
            <a:ahLst/>
            <a:cxnLst/>
            <a:rect r="r" b="b" t="t" l="l"/>
            <a:pathLst>
              <a:path h="1605864" w="3965097">
                <a:moveTo>
                  <a:pt x="0" y="0"/>
                </a:moveTo>
                <a:lnTo>
                  <a:pt x="3965097" y="0"/>
                </a:lnTo>
                <a:lnTo>
                  <a:pt x="3965097" y="1605864"/>
                </a:lnTo>
                <a:lnTo>
                  <a:pt x="0" y="1605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7961" y="9070963"/>
            <a:ext cx="4035900" cy="827360"/>
          </a:xfrm>
          <a:custGeom>
            <a:avLst/>
            <a:gdLst/>
            <a:ahLst/>
            <a:cxnLst/>
            <a:rect r="r" b="b" t="t" l="l"/>
            <a:pathLst>
              <a:path h="827360" w="4035900">
                <a:moveTo>
                  <a:pt x="0" y="0"/>
                </a:moveTo>
                <a:lnTo>
                  <a:pt x="4035900" y="0"/>
                </a:lnTo>
                <a:lnTo>
                  <a:pt x="4035900" y="827360"/>
                </a:lnTo>
                <a:lnTo>
                  <a:pt x="0" y="82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4898603" y="9035149"/>
            <a:ext cx="12775725" cy="863174"/>
          </a:xfrm>
          <a:custGeom>
            <a:avLst/>
            <a:gdLst/>
            <a:ahLst/>
            <a:cxnLst/>
            <a:rect r="r" b="b" t="t" l="l"/>
            <a:pathLst>
              <a:path h="863174" w="12775725">
                <a:moveTo>
                  <a:pt x="0" y="0"/>
                </a:moveTo>
                <a:lnTo>
                  <a:pt x="12775725" y="0"/>
                </a:lnTo>
                <a:lnTo>
                  <a:pt x="12775725" y="863174"/>
                </a:lnTo>
                <a:lnTo>
                  <a:pt x="0" y="86317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2869" t="-1221743" r="-13411" b="-123944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5936888" y="7267117"/>
            <a:ext cx="1620699" cy="1613496"/>
          </a:xfrm>
          <a:custGeom>
            <a:avLst/>
            <a:gdLst/>
            <a:ahLst/>
            <a:cxnLst/>
            <a:rect r="r" b="b" t="t" l="l"/>
            <a:pathLst>
              <a:path h="1613496" w="1620699">
                <a:moveTo>
                  <a:pt x="0" y="0"/>
                </a:moveTo>
                <a:lnTo>
                  <a:pt x="1620699" y="0"/>
                </a:lnTo>
                <a:lnTo>
                  <a:pt x="1620699" y="1613497"/>
                </a:lnTo>
                <a:lnTo>
                  <a:pt x="0" y="1613497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2515106" y="608330"/>
            <a:ext cx="4518199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5131222" y="4470406"/>
            <a:ext cx="8025557" cy="1203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3. Health Literacy 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1748010" y="3747010"/>
            <a:ext cx="5511290" cy="5511290"/>
          </a:xfrm>
          <a:custGeom>
            <a:avLst/>
            <a:gdLst/>
            <a:ahLst/>
            <a:cxnLst/>
            <a:rect r="r" b="b" t="t" l="l"/>
            <a:pathLst>
              <a:path h="5511290" w="5511290">
                <a:moveTo>
                  <a:pt x="0" y="0"/>
                </a:moveTo>
                <a:lnTo>
                  <a:pt x="5511290" y="0"/>
                </a:lnTo>
                <a:lnTo>
                  <a:pt x="5511290" y="5511290"/>
                </a:lnTo>
                <a:lnTo>
                  <a:pt x="0" y="551129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32328" y="1791419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471696"/>
            <a:ext cx="12352339" cy="18110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How can we improve health literacy to gain more autonomy?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3680335"/>
            <a:ext cx="6176169" cy="496434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62119" indent="-381059" lvl="1">
              <a:lnSpc>
                <a:spcPts val="4941"/>
              </a:lnSpc>
              <a:buFont typeface="Arial"/>
              <a:buChar char="•"/>
            </a:pPr>
            <a:r>
              <a:rPr lang="en-US" sz="352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Ask simple questions:</a:t>
            </a:r>
          </a:p>
          <a:p>
            <a:pPr algn="l" marL="1524237" indent="-508079" lvl="2">
              <a:lnSpc>
                <a:spcPts val="4941"/>
              </a:lnSpc>
              <a:buFont typeface="Arial"/>
              <a:buChar char="⚬"/>
            </a:pPr>
            <a:r>
              <a:rPr lang="en-US" sz="352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“What is this for?” </a:t>
            </a:r>
          </a:p>
          <a:p>
            <a:pPr algn="l" marL="1524237" indent="-508079" lvl="2">
              <a:lnSpc>
                <a:spcPts val="4941"/>
              </a:lnSpc>
              <a:buFont typeface="Arial"/>
              <a:buChar char="⚬"/>
            </a:pPr>
            <a:r>
              <a:rPr lang="en-US" sz="352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“How do I use it?”</a:t>
            </a:r>
          </a:p>
          <a:p>
            <a:pPr algn="l" marL="762119" indent="-381059" lvl="1">
              <a:lnSpc>
                <a:spcPts val="4941"/>
              </a:lnSpc>
              <a:buFont typeface="Arial"/>
              <a:buChar char="•"/>
            </a:pPr>
            <a:r>
              <a:rPr lang="en-US" sz="352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Ask for plain language or pictures</a:t>
            </a:r>
          </a:p>
          <a:p>
            <a:pPr algn="l" marL="762119" indent="-381059" lvl="1">
              <a:lnSpc>
                <a:spcPts val="4941"/>
              </a:lnSpc>
              <a:buFont typeface="Arial"/>
              <a:buChar char="•"/>
            </a:pPr>
            <a:r>
              <a:rPr lang="en-US" sz="352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Practice reading short health messages with a friend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011448" y="373512"/>
            <a:ext cx="3840415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1.1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Health Literacy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9966561"/>
            <a:ext cx="1828800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 tooltip="https://www.flaticon.com/de/kostenloses-icon/checkliste_2527938"/>
              </a:rPr>
              <a:t>I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5" tooltip="https://www.flaticon.com/de/kostenloses-icon/checkliste_2527938"/>
              </a:rPr>
              <a:t>con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6" tooltip="https://www.flaticon.com/de/kostenloses-icon/checkliste_2527938"/>
              </a:rPr>
              <a:t>Good Ware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7" tooltip="https://www.flaticon.com/de/kostenloses-icon/checkliste_2527938"/>
              </a:rPr>
              <a:t> from 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8" tooltip="https://www.flaticon.com/de/kostenloses-icon/checkliste_2527938"/>
              </a:rPr>
              <a:t>Flaticon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7466364" y="5903029"/>
            <a:ext cx="3355271" cy="3355271"/>
          </a:xfrm>
          <a:custGeom>
            <a:avLst/>
            <a:gdLst/>
            <a:ahLst/>
            <a:cxnLst/>
            <a:rect r="r" b="b" t="t" l="l"/>
            <a:pathLst>
              <a:path h="3355271" w="3355271">
                <a:moveTo>
                  <a:pt x="0" y="0"/>
                </a:moveTo>
                <a:lnTo>
                  <a:pt x="3355272" y="0"/>
                </a:lnTo>
                <a:lnTo>
                  <a:pt x="3355272" y="3355271"/>
                </a:lnTo>
                <a:lnTo>
                  <a:pt x="0" y="33552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2315828" y="5732045"/>
            <a:ext cx="3355271" cy="3355271"/>
          </a:xfrm>
          <a:custGeom>
            <a:avLst/>
            <a:gdLst/>
            <a:ahLst/>
            <a:cxnLst/>
            <a:rect r="r" b="b" t="t" l="l"/>
            <a:pathLst>
              <a:path h="3355271" w="3355271">
                <a:moveTo>
                  <a:pt x="0" y="0"/>
                </a:moveTo>
                <a:lnTo>
                  <a:pt x="3355271" y="0"/>
                </a:lnTo>
                <a:lnTo>
                  <a:pt x="3355271" y="3355271"/>
                </a:lnTo>
                <a:lnTo>
                  <a:pt x="0" y="3355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528974" y="5732045"/>
            <a:ext cx="3526255" cy="3526255"/>
          </a:xfrm>
          <a:custGeom>
            <a:avLst/>
            <a:gdLst/>
            <a:ahLst/>
            <a:cxnLst/>
            <a:rect r="r" b="b" t="t" l="l"/>
            <a:pathLst>
              <a:path h="3526255" w="3526255">
                <a:moveTo>
                  <a:pt x="0" y="0"/>
                </a:moveTo>
                <a:lnTo>
                  <a:pt x="3526255" y="0"/>
                </a:lnTo>
                <a:lnTo>
                  <a:pt x="3526255" y="3526255"/>
                </a:lnTo>
                <a:lnTo>
                  <a:pt x="0" y="352625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471696"/>
            <a:ext cx="123523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Everyday examples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1011448" y="373512"/>
            <a:ext cx="3840415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1.1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Health Literacy 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2232418" y="3162184"/>
            <a:ext cx="4119367" cy="18740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07"/>
              </a:lnSpc>
            </a:pPr>
            <a:r>
              <a:rPr lang="en-US" sz="357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Reading a medicine label correctly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1933780" y="2909956"/>
            <a:ext cx="4119367" cy="243456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88"/>
              </a:lnSpc>
              <a:spcBef>
                <a:spcPct val="0"/>
              </a:spcBef>
            </a:pPr>
            <a:r>
              <a:rPr lang="en-US" sz="349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Understanding simple health advice (drink water when hot)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084317" y="3218219"/>
            <a:ext cx="4119367" cy="18180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888"/>
              </a:lnSpc>
              <a:spcBef>
                <a:spcPct val="0"/>
              </a:spcBef>
            </a:pPr>
            <a:r>
              <a:rPr lang="en-US" sz="349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Knowing when to see a doctor or use home remedies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0" y="9361170"/>
            <a:ext cx="18288000" cy="925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6" tooltip="https://www.flaticon.com/de/kostenloses-icon/arzt_1994115"/>
              </a:rPr>
              <a:t>Icon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7" tooltip="https://www.flaticon.com/de/kostenloses-icon/arzt_1994115"/>
              </a:rPr>
              <a:t>andinur 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8" tooltip="https://www.flaticon.com/de/kostenloses-icon/arzt_1994115"/>
              </a:rPr>
              <a:t>from Flaticon</a:t>
            </a: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9" tooltip="https://www.flaticon.com/de/kostenloses-icon/verschreibungspflichtiges-medikament_18803505"/>
              </a:rPr>
              <a:t>Icon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10" tooltip="https://www.flaticon.com/de/kostenloses-icon/verschreibungspflichtiges-medikament_18803505"/>
              </a:rPr>
              <a:t>Iconjam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1" tooltip="https://www.flaticon.com/de/kostenloses-icon/verschreibungspflichtiges-medikament_18803505"/>
              </a:rPr>
              <a:t> from 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2" tooltip="https://www.flaticon.com/de/kostenloses-icon/verschreibungspflichtiges-medikament_18803505"/>
              </a:rPr>
              <a:t>Flaticon</a:t>
            </a: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3" tooltip="https://www.flaticon.com/de/kostenloses-icon/glas_7382622"/>
              </a:rPr>
              <a:t>Icon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14" tooltip="https://www.flaticon.com/de/kostenloses-icon/glas_7382622"/>
              </a:rPr>
              <a:t>Graphix’s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5" tooltip="https://www.flaticon.com/de/kostenloses-icon/glas_7382622"/>
              </a:rPr>
              <a:t> Art from Flaticon</a:t>
            </a:r>
          </a:p>
        </p:txBody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69391" y="2968391"/>
            <a:ext cx="6289909" cy="6289909"/>
          </a:xfrm>
          <a:custGeom>
            <a:avLst/>
            <a:gdLst/>
            <a:ahLst/>
            <a:cxnLst/>
            <a:rect r="r" b="b" t="t" l="l"/>
            <a:pathLst>
              <a:path h="6289909" w="6289909">
                <a:moveTo>
                  <a:pt x="0" y="0"/>
                </a:moveTo>
                <a:lnTo>
                  <a:pt x="6289909" y="0"/>
                </a:lnTo>
                <a:lnTo>
                  <a:pt x="6289909" y="6289909"/>
                </a:lnTo>
                <a:lnTo>
                  <a:pt x="0" y="62899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1471696"/>
            <a:ext cx="16230600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Helping myself and others with health literacy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1011448" y="373512"/>
            <a:ext cx="3840639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1.1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Health Literacy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2892191"/>
            <a:ext cx="8520716" cy="52873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929407" indent="-464703" lvl="1">
              <a:lnSpc>
                <a:spcPts val="6026"/>
              </a:lnSpc>
              <a:buFont typeface="Arial"/>
              <a:buChar char="•"/>
            </a:pPr>
            <a:r>
              <a:rPr lang="en-US" sz="430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Share easy words and pictures with family or friends</a:t>
            </a:r>
          </a:p>
          <a:p>
            <a:pPr algn="l" marL="929407" indent="-464703" lvl="1">
              <a:lnSpc>
                <a:spcPts val="6026"/>
              </a:lnSpc>
              <a:buFont typeface="Arial"/>
              <a:buChar char="•"/>
            </a:pPr>
            <a:r>
              <a:rPr lang="en-US" sz="430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Support each other: practice asking questions</a:t>
            </a:r>
          </a:p>
          <a:p>
            <a:pPr algn="l" marL="929407" indent="-464703" lvl="1">
              <a:lnSpc>
                <a:spcPts val="6026"/>
              </a:lnSpc>
              <a:buFont typeface="Arial"/>
              <a:buChar char="•"/>
            </a:pPr>
            <a:r>
              <a:rPr lang="en-US" sz="430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Use trusted sources (doctor, nurse, official leaflets)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0" y="9966561"/>
            <a:ext cx="1828800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4" tooltip="https://www.flaticon.com/de/kostenloses-icon/reden_3050407"/>
              </a:rPr>
              <a:t>I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5" tooltip="https://www.flaticon.com/de/kostenloses-icon/reden_3050407"/>
              </a:rPr>
              <a:t>con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6" tooltip="https://www.flaticon.com/de/kostenloses-icon/reden_3050407"/>
              </a:rPr>
              <a:t>Freepik 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7" tooltip="https://www.flaticon.com/de/kostenloses-icon/reden_3050407"/>
              </a:rPr>
              <a:t>from 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8" tooltip="https://www.flaticon.com/de/kostenloses-icon/reden_3050407"/>
              </a:rPr>
              <a:t>Flaticon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597961" y="292834"/>
            <a:ext cx="3965097" cy="1605864"/>
          </a:xfrm>
          <a:custGeom>
            <a:avLst/>
            <a:gdLst/>
            <a:ahLst/>
            <a:cxnLst/>
            <a:rect r="r" b="b" t="t" l="l"/>
            <a:pathLst>
              <a:path h="1605864" w="3965097">
                <a:moveTo>
                  <a:pt x="0" y="0"/>
                </a:moveTo>
                <a:lnTo>
                  <a:pt x="3965097" y="0"/>
                </a:lnTo>
                <a:lnTo>
                  <a:pt x="3965097" y="1605864"/>
                </a:lnTo>
                <a:lnTo>
                  <a:pt x="0" y="16058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597961" y="9070963"/>
            <a:ext cx="4035900" cy="827360"/>
          </a:xfrm>
          <a:custGeom>
            <a:avLst/>
            <a:gdLst/>
            <a:ahLst/>
            <a:cxnLst/>
            <a:rect r="r" b="b" t="t" l="l"/>
            <a:pathLst>
              <a:path h="827360" w="4035900">
                <a:moveTo>
                  <a:pt x="0" y="0"/>
                </a:moveTo>
                <a:lnTo>
                  <a:pt x="4035900" y="0"/>
                </a:lnTo>
                <a:lnTo>
                  <a:pt x="4035900" y="827360"/>
                </a:lnTo>
                <a:lnTo>
                  <a:pt x="0" y="8273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745077" y="4082862"/>
            <a:ext cx="4050925" cy="1648298"/>
          </a:xfrm>
          <a:custGeom>
            <a:avLst/>
            <a:gdLst/>
            <a:ahLst/>
            <a:cxnLst/>
            <a:rect r="r" b="b" t="t" l="l"/>
            <a:pathLst>
              <a:path h="1648298" w="4050925">
                <a:moveTo>
                  <a:pt x="0" y="0"/>
                </a:moveTo>
                <a:lnTo>
                  <a:pt x="4050924" y="0"/>
                </a:lnTo>
                <a:lnTo>
                  <a:pt x="4050924" y="1648298"/>
                </a:lnTo>
                <a:lnTo>
                  <a:pt x="0" y="164829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-5686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6114681" y="2778155"/>
            <a:ext cx="3029319" cy="2609413"/>
          </a:xfrm>
          <a:custGeom>
            <a:avLst/>
            <a:gdLst/>
            <a:ahLst/>
            <a:cxnLst/>
            <a:rect r="r" b="b" t="t" l="l"/>
            <a:pathLst>
              <a:path h="2609413" w="3029319">
                <a:moveTo>
                  <a:pt x="0" y="0"/>
                </a:moveTo>
                <a:lnTo>
                  <a:pt x="3029319" y="0"/>
                </a:lnTo>
                <a:lnTo>
                  <a:pt x="3029319" y="2609413"/>
                </a:lnTo>
                <a:lnTo>
                  <a:pt x="0" y="260941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9564804" y="3859985"/>
            <a:ext cx="3332434" cy="1607899"/>
          </a:xfrm>
          <a:custGeom>
            <a:avLst/>
            <a:gdLst/>
            <a:ahLst/>
            <a:cxnLst/>
            <a:rect r="r" b="b" t="t" l="l"/>
            <a:pathLst>
              <a:path h="1607899" w="3332434">
                <a:moveTo>
                  <a:pt x="0" y="0"/>
                </a:moveTo>
                <a:lnTo>
                  <a:pt x="3332434" y="0"/>
                </a:lnTo>
                <a:lnTo>
                  <a:pt x="3332434" y="1607899"/>
                </a:lnTo>
                <a:lnTo>
                  <a:pt x="0" y="160789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false" flipV="false" rot="0">
            <a:off x="13894324" y="3428709"/>
            <a:ext cx="3364976" cy="2039176"/>
          </a:xfrm>
          <a:custGeom>
            <a:avLst/>
            <a:gdLst/>
            <a:ahLst/>
            <a:cxnLst/>
            <a:rect r="r" b="b" t="t" l="l"/>
            <a:pathLst>
              <a:path h="2039176" w="3364976">
                <a:moveTo>
                  <a:pt x="0" y="0"/>
                </a:moveTo>
                <a:lnTo>
                  <a:pt x="3364976" y="0"/>
                </a:lnTo>
                <a:lnTo>
                  <a:pt x="3364976" y="2039175"/>
                </a:lnTo>
                <a:lnTo>
                  <a:pt x="0" y="203917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false" flipV="false" rot="0">
            <a:off x="1760805" y="5936652"/>
            <a:ext cx="4019468" cy="1954466"/>
          </a:xfrm>
          <a:custGeom>
            <a:avLst/>
            <a:gdLst/>
            <a:ahLst/>
            <a:cxnLst/>
            <a:rect r="r" b="b" t="t" l="l"/>
            <a:pathLst>
              <a:path h="1954466" w="4019468">
                <a:moveTo>
                  <a:pt x="0" y="0"/>
                </a:moveTo>
                <a:lnTo>
                  <a:pt x="4019468" y="0"/>
                </a:lnTo>
                <a:lnTo>
                  <a:pt x="4019468" y="1954467"/>
                </a:lnTo>
                <a:lnTo>
                  <a:pt x="0" y="195446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6114681" y="6177852"/>
            <a:ext cx="2620278" cy="1472066"/>
          </a:xfrm>
          <a:custGeom>
            <a:avLst/>
            <a:gdLst/>
            <a:ahLst/>
            <a:cxnLst/>
            <a:rect r="r" b="b" t="t" l="l"/>
            <a:pathLst>
              <a:path h="1472066" w="2620278">
                <a:moveTo>
                  <a:pt x="0" y="0"/>
                </a:moveTo>
                <a:lnTo>
                  <a:pt x="2620278" y="0"/>
                </a:lnTo>
                <a:lnTo>
                  <a:pt x="2620278" y="1472067"/>
                </a:lnTo>
                <a:lnTo>
                  <a:pt x="0" y="147206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9748855" y="6662113"/>
            <a:ext cx="3538047" cy="1229006"/>
          </a:xfrm>
          <a:custGeom>
            <a:avLst/>
            <a:gdLst/>
            <a:ahLst/>
            <a:cxnLst/>
            <a:rect r="r" b="b" t="t" l="l"/>
            <a:pathLst>
              <a:path h="1229006" w="3538047">
                <a:moveTo>
                  <a:pt x="0" y="0"/>
                </a:moveTo>
                <a:lnTo>
                  <a:pt x="3538047" y="0"/>
                </a:lnTo>
                <a:lnTo>
                  <a:pt x="3538047" y="1229006"/>
                </a:lnTo>
                <a:lnTo>
                  <a:pt x="0" y="12290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false" flipV="false" rot="0">
            <a:off x="14573115" y="5867085"/>
            <a:ext cx="2007394" cy="2093601"/>
          </a:xfrm>
          <a:custGeom>
            <a:avLst/>
            <a:gdLst/>
            <a:ahLst/>
            <a:cxnLst/>
            <a:rect r="r" b="b" t="t" l="l"/>
            <a:pathLst>
              <a:path h="2093601" w="2007394">
                <a:moveTo>
                  <a:pt x="0" y="0"/>
                </a:moveTo>
                <a:lnTo>
                  <a:pt x="2007394" y="0"/>
                </a:lnTo>
                <a:lnTo>
                  <a:pt x="2007394" y="2093601"/>
                </a:lnTo>
                <a:lnTo>
                  <a:pt x="0" y="209360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12515106" y="608330"/>
            <a:ext cx="4518199" cy="6889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600"/>
              </a:lnSpc>
            </a:pPr>
            <a:r>
              <a:rPr lang="en-US" sz="4000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www.id-health.eu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8700" y="2225395"/>
            <a:ext cx="3839989" cy="120331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Partners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132328" y="1791419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grpSp>
        <p:nvGrpSpPr>
          <p:cNvPr name="Group 4" id="4"/>
          <p:cNvGrpSpPr/>
          <p:nvPr/>
        </p:nvGrpSpPr>
        <p:grpSpPr>
          <a:xfrm rot="0">
            <a:off x="2524917" y="3851283"/>
            <a:ext cx="4261419" cy="3254377"/>
            <a:chOff x="0" y="0"/>
            <a:chExt cx="1122349" cy="85712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1122349" cy="857120"/>
            </a:xfrm>
            <a:custGeom>
              <a:avLst/>
              <a:gdLst/>
              <a:ahLst/>
              <a:cxnLst/>
              <a:rect r="r" b="b" t="t" l="l"/>
              <a:pathLst>
                <a:path h="857120" w="1122349">
                  <a:moveTo>
                    <a:pt x="92654" y="0"/>
                  </a:moveTo>
                  <a:lnTo>
                    <a:pt x="1029695" y="0"/>
                  </a:lnTo>
                  <a:cubicBezTo>
                    <a:pt x="1080866" y="0"/>
                    <a:pt x="1122349" y="41483"/>
                    <a:pt x="1122349" y="92654"/>
                  </a:cubicBezTo>
                  <a:lnTo>
                    <a:pt x="1122349" y="764466"/>
                  </a:lnTo>
                  <a:cubicBezTo>
                    <a:pt x="1122349" y="789039"/>
                    <a:pt x="1112587" y="812606"/>
                    <a:pt x="1095211" y="829982"/>
                  </a:cubicBezTo>
                  <a:cubicBezTo>
                    <a:pt x="1077835" y="847358"/>
                    <a:pt x="1054268" y="857120"/>
                    <a:pt x="1029695" y="857120"/>
                  </a:cubicBezTo>
                  <a:lnTo>
                    <a:pt x="92654" y="857120"/>
                  </a:lnTo>
                  <a:cubicBezTo>
                    <a:pt x="68081" y="857120"/>
                    <a:pt x="44514" y="847358"/>
                    <a:pt x="27138" y="829982"/>
                  </a:cubicBezTo>
                  <a:cubicBezTo>
                    <a:pt x="9762" y="812606"/>
                    <a:pt x="0" y="789039"/>
                    <a:pt x="0" y="764466"/>
                  </a:cubicBezTo>
                  <a:lnTo>
                    <a:pt x="0" y="92654"/>
                  </a:lnTo>
                  <a:cubicBezTo>
                    <a:pt x="0" y="68081"/>
                    <a:pt x="9762" y="44514"/>
                    <a:pt x="27138" y="27138"/>
                  </a:cubicBezTo>
                  <a:cubicBezTo>
                    <a:pt x="44514" y="9762"/>
                    <a:pt x="68081" y="0"/>
                    <a:pt x="92654" y="0"/>
                  </a:cubicBez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6" id="6"/>
            <p:cNvSpPr txBox="true"/>
            <p:nvPr/>
          </p:nvSpPr>
          <p:spPr>
            <a:xfrm>
              <a:off x="0" y="-57150"/>
              <a:ext cx="1122349" cy="914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3.1 Health Literacy</a:t>
              </a:r>
            </a:p>
          </p:txBody>
        </p:sp>
      </p:grpSp>
      <p:grpSp>
        <p:nvGrpSpPr>
          <p:cNvPr name="Group 7" id="7"/>
          <p:cNvGrpSpPr/>
          <p:nvPr/>
        </p:nvGrpSpPr>
        <p:grpSpPr>
          <a:xfrm rot="0">
            <a:off x="10072479" y="3851283"/>
            <a:ext cx="4239492" cy="3254377"/>
            <a:chOff x="0" y="0"/>
            <a:chExt cx="1116574" cy="857120"/>
          </a:xfrm>
        </p:grpSpPr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116574" cy="857120"/>
            </a:xfrm>
            <a:custGeom>
              <a:avLst/>
              <a:gdLst/>
              <a:ahLst/>
              <a:cxnLst/>
              <a:rect r="r" b="b" t="t" l="l"/>
              <a:pathLst>
                <a:path h="857120" w="1116574">
                  <a:moveTo>
                    <a:pt x="93133" y="0"/>
                  </a:moveTo>
                  <a:lnTo>
                    <a:pt x="1023441" y="0"/>
                  </a:lnTo>
                  <a:cubicBezTo>
                    <a:pt x="1074877" y="0"/>
                    <a:pt x="1116574" y="41697"/>
                    <a:pt x="1116574" y="93133"/>
                  </a:cubicBezTo>
                  <a:lnTo>
                    <a:pt x="1116574" y="763987"/>
                  </a:lnTo>
                  <a:cubicBezTo>
                    <a:pt x="1116574" y="815423"/>
                    <a:pt x="1074877" y="857120"/>
                    <a:pt x="1023441" y="857120"/>
                  </a:cubicBezTo>
                  <a:lnTo>
                    <a:pt x="93133" y="857120"/>
                  </a:lnTo>
                  <a:cubicBezTo>
                    <a:pt x="41697" y="857120"/>
                    <a:pt x="0" y="815423"/>
                    <a:pt x="0" y="763987"/>
                  </a:cubicBezTo>
                  <a:lnTo>
                    <a:pt x="0" y="93133"/>
                  </a:lnTo>
                  <a:cubicBezTo>
                    <a:pt x="0" y="41697"/>
                    <a:pt x="41697" y="0"/>
                    <a:pt x="93133" y="0"/>
                  </a:cubicBezTo>
                  <a:close/>
                </a:path>
              </a:pathLst>
            </a:custGeom>
            <a:solidFill>
              <a:srgbClr val="CB6CE6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57150"/>
              <a:ext cx="1116574" cy="91427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4479"/>
                </a:lnSpc>
                <a:spcBef>
                  <a:spcPct val="0"/>
                </a:spcBef>
              </a:pPr>
              <a:r>
                <a:rPr lang="en-US" sz="3199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3.2 Digital Health Literacy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1471696"/>
            <a:ext cx="113236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TOPIC Nº3 : List of units</a:t>
            </a:r>
          </a:p>
        </p:txBody>
      </p:sp>
      <p:grpSp>
        <p:nvGrpSpPr>
          <p:cNvPr name="Group 11" id="11"/>
          <p:cNvGrpSpPr/>
          <p:nvPr/>
        </p:nvGrpSpPr>
        <p:grpSpPr>
          <a:xfrm rot="0">
            <a:off x="8122914" y="5143500"/>
            <a:ext cx="1021086" cy="1021086"/>
            <a:chOff x="0" y="0"/>
            <a:chExt cx="812800" cy="812800"/>
          </a:xfrm>
        </p:grpSpPr>
        <p:sp>
          <p:nvSpPr>
            <p:cNvPr name="Freeform 12" id="12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812800" y="406400"/>
                  </a:moveTo>
                  <a:lnTo>
                    <a:pt x="406400" y="0"/>
                  </a:lnTo>
                  <a:lnTo>
                    <a:pt x="406400" y="203200"/>
                  </a:lnTo>
                  <a:lnTo>
                    <a:pt x="0" y="203200"/>
                  </a:lnTo>
                  <a:lnTo>
                    <a:pt x="0" y="609600"/>
                  </a:lnTo>
                  <a:lnTo>
                    <a:pt x="406400" y="609600"/>
                  </a:lnTo>
                  <a:lnTo>
                    <a:pt x="406400" y="812800"/>
                  </a:lnTo>
                  <a:lnTo>
                    <a:pt x="812800" y="406400"/>
                  </a:lnTo>
                  <a:close/>
                </a:path>
              </a:pathLst>
            </a:custGeom>
            <a:solidFill>
              <a:srgbClr val="8C52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165100"/>
              <a:ext cx="711200" cy="4445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14" id="14"/>
          <p:cNvSpPr txBox="true"/>
          <p:nvPr/>
        </p:nvSpPr>
        <p:spPr>
          <a:xfrm rot="0">
            <a:off x="11011448" y="373512"/>
            <a:ext cx="3840361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3.1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Health Literacy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6132328" y="1791419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4" id="4"/>
          <p:cNvSpPr txBox="true"/>
          <p:nvPr/>
        </p:nvSpPr>
        <p:spPr>
          <a:xfrm rot="0">
            <a:off x="11011448" y="373512"/>
            <a:ext cx="7276552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3 Health Literacy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1471696"/>
            <a:ext cx="123523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Competences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461084" y="2911241"/>
            <a:ext cx="15676725" cy="39096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480"/>
              </a:lnSpc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After you finish this unit:</a:t>
            </a:r>
          </a:p>
          <a:p>
            <a:pPr algn="l">
              <a:lnSpc>
                <a:spcPts val="4480"/>
              </a:lnSpc>
            </a:pP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can read and understand health information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can see if health information is good or not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can ask when something is not clear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can use health information in your life</a:t>
            </a:r>
          </a:p>
          <a:p>
            <a:pPr algn="l" marL="690881" indent="-345440" lvl="1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You can share easy health information with others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0969391" y="2968391"/>
            <a:ext cx="6289909" cy="6289909"/>
          </a:xfrm>
          <a:custGeom>
            <a:avLst/>
            <a:gdLst/>
            <a:ahLst/>
            <a:cxnLst/>
            <a:rect r="r" b="b" t="t" l="l"/>
            <a:pathLst>
              <a:path h="6289909" w="6289909">
                <a:moveTo>
                  <a:pt x="0" y="0"/>
                </a:moveTo>
                <a:lnTo>
                  <a:pt x="6289909" y="0"/>
                </a:lnTo>
                <a:lnTo>
                  <a:pt x="6289909" y="6289909"/>
                </a:lnTo>
                <a:lnTo>
                  <a:pt x="0" y="628990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6132328" y="1791419"/>
            <a:ext cx="9525" cy="156654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2880"/>
              </a:lnSpc>
            </a:pPr>
          </a:p>
        </p:txBody>
      </p:sp>
      <p:sp>
        <p:nvSpPr>
          <p:cNvPr name="TextBox 5" id="5"/>
          <p:cNvSpPr txBox="true"/>
          <p:nvPr/>
        </p:nvSpPr>
        <p:spPr>
          <a:xfrm rot="0">
            <a:off x="11011448" y="373512"/>
            <a:ext cx="3840361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1.1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Health Literacy 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471696"/>
            <a:ext cx="123523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is Health Literacy?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2882666"/>
            <a:ext cx="8115300" cy="3287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4760" indent="-402380" lvl="1">
              <a:lnSpc>
                <a:spcPts val="5218"/>
              </a:lnSpc>
              <a:buFont typeface="Arial"/>
              <a:buChar char="•"/>
            </a:pPr>
            <a:r>
              <a:rPr lang="en-US" sz="37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Health Literacy = understanding health information</a:t>
            </a:r>
          </a:p>
          <a:p>
            <a:pPr algn="l" marL="804760" indent="-402380" lvl="1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sz="37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Knowing how to use health information for everyday choices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0" y="9989820"/>
            <a:ext cx="18288000" cy="2971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Image made by AI from </a:t>
            </a:r>
            <a:r>
              <a:rPr lang="en-US" sz="18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Microsoft Designer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228621" y="5748288"/>
            <a:ext cx="3510012" cy="3510012"/>
          </a:xfrm>
          <a:custGeom>
            <a:avLst/>
            <a:gdLst/>
            <a:ahLst/>
            <a:cxnLst/>
            <a:rect r="r" b="b" t="t" l="l"/>
            <a:pathLst>
              <a:path h="3510012" w="3510012">
                <a:moveTo>
                  <a:pt x="0" y="0"/>
                </a:moveTo>
                <a:lnTo>
                  <a:pt x="3510012" y="0"/>
                </a:lnTo>
                <a:lnTo>
                  <a:pt x="3510012" y="3510012"/>
                </a:lnTo>
                <a:lnTo>
                  <a:pt x="0" y="351001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7556380" y="5748288"/>
            <a:ext cx="3659217" cy="3659217"/>
          </a:xfrm>
          <a:custGeom>
            <a:avLst/>
            <a:gdLst/>
            <a:ahLst/>
            <a:cxnLst/>
            <a:rect r="r" b="b" t="t" l="l"/>
            <a:pathLst>
              <a:path h="3659217" w="3659217">
                <a:moveTo>
                  <a:pt x="0" y="0"/>
                </a:moveTo>
                <a:lnTo>
                  <a:pt x="3659217" y="0"/>
                </a:lnTo>
                <a:lnTo>
                  <a:pt x="3659217" y="3659217"/>
                </a:lnTo>
                <a:lnTo>
                  <a:pt x="0" y="365921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2972625" y="5843829"/>
            <a:ext cx="3318931" cy="3318931"/>
          </a:xfrm>
          <a:custGeom>
            <a:avLst/>
            <a:gdLst/>
            <a:ahLst/>
            <a:cxnLst/>
            <a:rect r="r" b="b" t="t" l="l"/>
            <a:pathLst>
              <a:path h="3318931" w="3318931">
                <a:moveTo>
                  <a:pt x="0" y="0"/>
                </a:moveTo>
                <a:lnTo>
                  <a:pt x="3318931" y="0"/>
                </a:lnTo>
                <a:lnTo>
                  <a:pt x="3318931" y="3318931"/>
                </a:lnTo>
                <a:lnTo>
                  <a:pt x="0" y="331893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6829237" y="3333041"/>
            <a:ext cx="7794" cy="12843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538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1471696"/>
            <a:ext cx="123523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Why does this matter to me?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011448" y="373512"/>
            <a:ext cx="3840415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1.1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Health Literacy 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2653277" y="3237971"/>
            <a:ext cx="3957628" cy="17584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6"/>
              </a:lnSpc>
            </a:pPr>
            <a:r>
              <a:rPr lang="en-US" sz="335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Helps you make choices about your body and health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7474489" y="3534131"/>
            <a:ext cx="3695481" cy="11661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6"/>
              </a:lnSpc>
              <a:spcBef>
                <a:spcPct val="0"/>
              </a:spcBef>
            </a:pPr>
            <a:r>
              <a:rPr lang="en-US" sz="335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Makes visits to the doctor easier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2033555" y="2941812"/>
            <a:ext cx="3900145" cy="235074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696"/>
              </a:lnSpc>
              <a:spcBef>
                <a:spcPct val="0"/>
              </a:spcBef>
            </a:pPr>
            <a:r>
              <a:rPr lang="en-US" sz="3354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Lets you understand medicines and how to use them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0" y="9361170"/>
            <a:ext cx="18288000" cy="92583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r">
              <a:lnSpc>
                <a:spcPts val="2520"/>
              </a:lnSpc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6" tooltip="https://www.flaticon.com/de/kostenloses-icon/entscheidung-fallen_5950685"/>
              </a:rPr>
              <a:t>Icon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7" tooltip="https://www.flaticon.com/de/kostenloses-icon/entscheidung-fallen_5950685"/>
              </a:rPr>
              <a:t>juicy_fish 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8" tooltip="https://www.flaticon.com/de/kostenloses-icon/entscheidung-fallen_5950685"/>
              </a:rPr>
              <a:t>from Flaticon</a:t>
            </a:r>
          </a:p>
          <a:p>
            <a:pPr algn="r">
              <a:lnSpc>
                <a:spcPts val="2520"/>
              </a:lnSpc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9" tooltip="https://www.flaticon.com/de/kostenloses-icon/arzt_1994115"/>
              </a:rPr>
              <a:t>Icon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10" tooltip="https://www.flaticon.com/de/kostenloses-icon/arzt_1994115"/>
              </a:rPr>
              <a:t>andinur 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1" tooltip="https://www.flaticon.com/de/kostenloses-icon/arzt_1994115"/>
              </a:rPr>
              <a:t>from Flaticon</a:t>
            </a:r>
          </a:p>
          <a:p>
            <a:pPr algn="r">
              <a:lnSpc>
                <a:spcPts val="2520"/>
              </a:lnSpc>
              <a:spcBef>
                <a:spcPct val="0"/>
              </a:spcBef>
            </a:pP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2" tooltip="https://www.flaticon.com/de/kostenloses-icon/pillen-flasche_2504272"/>
              </a:rPr>
              <a:t>Icon made by </a:t>
            </a:r>
            <a:r>
              <a:rPr lang="en-US" sz="1800" i="true" u="sng">
                <a:solidFill>
                  <a:srgbClr val="000000"/>
                </a:solidFill>
                <a:latin typeface="Open Sans Italics"/>
                <a:ea typeface="Open Sans Italics"/>
                <a:cs typeface="Open Sans Italics"/>
                <a:sym typeface="Open Sans Italics"/>
                <a:hlinkClick r:id="rId13" tooltip="https://www.flaticon.com/de/kostenloses-icon/pillen-flasche_2504272"/>
              </a:rPr>
              <a:t>ghost_icon </a:t>
            </a:r>
            <a:r>
              <a:rPr lang="en-US" sz="1800" u="sng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  <a:hlinkClick r:id="rId14" tooltip="https://www.flaticon.com/de/kostenloses-icon/pillen-flasche_2504272"/>
              </a:rPr>
              <a:t>from Flaticon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71696"/>
            <a:ext cx="123523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Why is Health Literacy important?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11448" y="373512"/>
            <a:ext cx="3840415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1.1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Health Literacy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2882666"/>
            <a:ext cx="8749199" cy="328788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4760" indent="-402380" lvl="1">
              <a:lnSpc>
                <a:spcPts val="5218"/>
              </a:lnSpc>
              <a:buFont typeface="Arial"/>
              <a:buChar char="•"/>
            </a:pPr>
            <a:r>
              <a:rPr lang="en-US" sz="37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No</a:t>
            </a:r>
            <a:r>
              <a:rPr lang="en-US" sz="37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 only when we are sick, but also to stay healthy</a:t>
            </a:r>
          </a:p>
          <a:p>
            <a:pPr algn="l" marL="804760" indent="-402380" lvl="1">
              <a:lnSpc>
                <a:spcPts val="5218"/>
              </a:lnSpc>
              <a:buFont typeface="Arial"/>
              <a:buChar char="•"/>
            </a:pPr>
            <a:r>
              <a:rPr lang="en-US" sz="37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Helps us prevent illness (healthy food, exercise, vaccinations)</a:t>
            </a:r>
          </a:p>
          <a:p>
            <a:pPr algn="l" marL="804760" indent="-402380" lvl="1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sz="37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Supports good choices in daily life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71696"/>
            <a:ext cx="123523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What skills do we need?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11448" y="373512"/>
            <a:ext cx="3840415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1.1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Health Literacy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207832"/>
            <a:ext cx="10936153" cy="1962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4761" indent="-402380" lvl="1">
              <a:lnSpc>
                <a:spcPts val="5218"/>
              </a:lnSpc>
              <a:buFont typeface="Arial"/>
              <a:buChar char="•"/>
            </a:pPr>
            <a:r>
              <a:rPr lang="en-US" b="true" sz="372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Find </a:t>
            </a:r>
            <a:r>
              <a:rPr lang="en-US" sz="37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informa</a:t>
            </a:r>
            <a:r>
              <a:rPr lang="en-US" sz="37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tion (leaflets, doctors, internet)</a:t>
            </a:r>
          </a:p>
          <a:p>
            <a:pPr algn="l" marL="804761" indent="-402380" lvl="1">
              <a:lnSpc>
                <a:spcPts val="5218"/>
              </a:lnSpc>
              <a:buFont typeface="Arial"/>
              <a:buChar char="•"/>
            </a:pPr>
            <a:r>
              <a:rPr lang="en-US" b="true" sz="372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Check </a:t>
            </a:r>
            <a:r>
              <a:rPr lang="en-US" sz="37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information (is it reliable?)</a:t>
            </a:r>
          </a:p>
          <a:p>
            <a:pPr algn="l" marL="804761" indent="-402380" lvl="1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b="true" sz="3727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Use</a:t>
            </a:r>
            <a:r>
              <a:rPr lang="en-US" sz="37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information (follow advice in daily life)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61084" y="8179496"/>
            <a:ext cx="1669219" cy="1815640"/>
          </a:xfrm>
          <a:custGeom>
            <a:avLst/>
            <a:gdLst/>
            <a:ahLst/>
            <a:cxnLst/>
            <a:rect r="r" b="b" t="t" l="l"/>
            <a:pathLst>
              <a:path h="1815640" w="1669219">
                <a:moveTo>
                  <a:pt x="0" y="0"/>
                </a:moveTo>
                <a:lnTo>
                  <a:pt x="1669219" y="0"/>
                </a:lnTo>
                <a:lnTo>
                  <a:pt x="1669219" y="1815640"/>
                </a:lnTo>
                <a:lnTo>
                  <a:pt x="0" y="181564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51141" t="-808471" r="-1470964" b="-81045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1471696"/>
            <a:ext cx="12352339" cy="88709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279"/>
              </a:lnSpc>
            </a:pPr>
            <a:r>
              <a:rPr lang="en-US" sz="5199" b="true">
                <a:solidFill>
                  <a:srgbClr val="018378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Questions to ask myself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1011448" y="373512"/>
            <a:ext cx="3840415" cy="58038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760"/>
              </a:lnSpc>
            </a:pPr>
            <a:r>
              <a:rPr lang="en-US" sz="3400">
                <a:solidFill>
                  <a:srgbClr val="018378"/>
                </a:solidFill>
                <a:latin typeface="Open Sans"/>
                <a:ea typeface="Open Sans"/>
                <a:cs typeface="Open Sans"/>
                <a:sym typeface="Open Sans"/>
              </a:rPr>
              <a:t>1.1</a:t>
            </a:r>
            <a:r>
              <a:rPr lang="en-US" sz="3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Health Literacy 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028700" y="4207832"/>
            <a:ext cx="10936153" cy="196272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804761" indent="-402380" lvl="1">
              <a:lnSpc>
                <a:spcPts val="5218"/>
              </a:lnSpc>
              <a:buFont typeface="Arial"/>
              <a:buChar char="•"/>
            </a:pPr>
            <a:r>
              <a:rPr lang="en-US" sz="37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</a:t>
            </a:r>
            <a:r>
              <a:rPr lang="en-US" sz="37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o I understand the information I got?</a:t>
            </a:r>
          </a:p>
          <a:p>
            <a:pPr algn="l" marL="804761" indent="-402380" lvl="1">
              <a:lnSpc>
                <a:spcPts val="5218"/>
              </a:lnSpc>
              <a:buFont typeface="Arial"/>
              <a:buChar char="•"/>
            </a:pPr>
            <a:r>
              <a:rPr lang="en-US" sz="37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Can I explain it to another person?</a:t>
            </a:r>
          </a:p>
          <a:p>
            <a:pPr algn="l" marL="804761" indent="-402380" lvl="1">
              <a:lnSpc>
                <a:spcPts val="5218"/>
              </a:lnSpc>
              <a:spcBef>
                <a:spcPct val="0"/>
              </a:spcBef>
              <a:buFont typeface="Arial"/>
              <a:buChar char="•"/>
            </a:pPr>
            <a:r>
              <a:rPr lang="en-US" sz="3727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Do I know what my next step is?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F1AC75F8B7B794F85269DC7226EC003" ma:contentTypeVersion="13" ma:contentTypeDescription="Ein neues Dokument erstellen." ma:contentTypeScope="" ma:versionID="7253e2e6854f0109f493c06aa26d198d">
  <xsd:schema xmlns:xsd="http://www.w3.org/2001/XMLSchema" xmlns:xs="http://www.w3.org/2001/XMLSchema" xmlns:p="http://schemas.microsoft.com/office/2006/metadata/properties" xmlns:ns2="ab5b9d58-91f2-4d29-8dac-40d1d1ebed7d" xmlns:ns3="ec166e02-4614-4a57-9412-a898d5bb7af9" targetNamespace="http://schemas.microsoft.com/office/2006/metadata/properties" ma:root="true" ma:fieldsID="fdff0152310a75f4178d9fc49bcfe42d" ns2:_="" ns3:_="">
    <xsd:import namespace="ab5b9d58-91f2-4d29-8dac-40d1d1ebed7d"/>
    <xsd:import namespace="ec166e02-4614-4a57-9412-a898d5bb7af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5b9d58-91f2-4d29-8dac-40d1d1ebed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2edef787-5e0f-4157-8463-14f7453d47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166e02-4614-4a57-9412-a898d5bb7af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465871ec-b9b0-4dc7-871a-d03ee1d7d02c}" ma:internalName="TaxCatchAll" ma:showField="CatchAllData" ma:web="ec166e02-4614-4a57-9412-a898d5bb7af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b5b9d58-91f2-4d29-8dac-40d1d1ebed7d">
      <Terms xmlns="http://schemas.microsoft.com/office/infopath/2007/PartnerControls"/>
    </lcf76f155ced4ddcb4097134ff3c332f>
    <TaxCatchAll xmlns="ec166e02-4614-4a57-9412-a898d5bb7af9" xsi:nil="true"/>
  </documentManagement>
</p:properties>
</file>

<file path=customXml/itemProps1.xml><?xml version="1.0" encoding="utf-8"?>
<ds:datastoreItem xmlns:ds="http://schemas.openxmlformats.org/officeDocument/2006/customXml" ds:itemID="{6B0836C3-ADD8-4944-8D50-415FF0EA6F43}"/>
</file>

<file path=customXml/itemProps2.xml><?xml version="1.0" encoding="utf-8"?>
<ds:datastoreItem xmlns:ds="http://schemas.openxmlformats.org/officeDocument/2006/customXml" ds:itemID="{11C79E13-EC40-4C85-A0A6-9CA09D14D69C}"/>
</file>

<file path=customXml/itemProps3.xml><?xml version="1.0" encoding="utf-8"?>
<ds:datastoreItem xmlns:ds="http://schemas.openxmlformats.org/officeDocument/2006/customXml" ds:itemID="{B876E821-1A2D-4200-A4CC-AA4C6619F29C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Literacy</dc:title>
  <cp:revision>1</cp:revision>
  <dcterms:created xsi:type="dcterms:W3CDTF">2006-08-16T00:00:00Z</dcterms:created>
  <dcterms:modified xsi:type="dcterms:W3CDTF">2011-08-01T06:04:30Z</dcterms:modified>
  <dc:identifier>DAGwteJwh3c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0x0101006F1AC75F8B7B794F85269DC7226EC003</vt:lpwstr>
  </property>
</Properties>
</file>