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2" r:id="rId2"/>
    <p:sldId id="271" r:id="rId3"/>
    <p:sldId id="315" r:id="rId4"/>
    <p:sldId id="318" r:id="rId5"/>
    <p:sldId id="320" r:id="rId6"/>
    <p:sldId id="321" r:id="rId7"/>
    <p:sldId id="314" r:id="rId8"/>
  </p:sldIdLst>
  <p:sldSz cx="12192000" cy="6858000"/>
  <p:notesSz cx="6858000" cy="9144000"/>
  <p:custDataLst>
    <p:tags r:id="rId10"/>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32C24-9FDE-4DA4-98B8-7288D59163E2}" v="149" dt="2026-02-08T11:57:47.518"/>
    <p1510:client id="{562EAE77-3515-40AB-89A2-B4AC7676DE44}" v="391" dt="2026-02-08T19:14:15.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74" d="100"/>
          <a:sy n="74" d="100"/>
        </p:scale>
        <p:origin x="115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Now it is time for the quizzes!!
Each quiz has one question!!
There are two answers!!
Only one answer is correct!!
Click on the answer you think is correct!!
Let’s start.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digital health literacy?
!! Option A:!
It means knowing how to find, understand, and use health information on the internet.
! If you agree, click the blue box.
!Or
!!Option B:
!  It means watching videos about sports.
!  If you agree, click the orange box.</a:t>
            </a:r>
            <a:endParaRPr lang="el-GR" dirty="0"/>
          </a:p>
        </p:txBody>
      </p:sp>
      <p:sp>
        <p:nvSpPr>
          <p:cNvPr id="4" name="Slide Number Placeholder 3"/>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208858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892C0-6FD7-EBDD-0497-712110E66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304F7-4A32-1FDC-D7BB-DB988F0B1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F0115-9F4A-16CC-C7D4-522055A0C22C}"/>
              </a:ext>
            </a:extLst>
          </p:cNvPr>
          <p:cNvSpPr>
            <a:spLocks noGrp="1"/>
          </p:cNvSpPr>
          <p:nvPr>
            <p:ph type="body" idx="1"/>
          </p:nvPr>
        </p:nvSpPr>
        <p:spPr/>
        <p:txBody>
          <a:bodyPr/>
          <a:lstStyle/>
          <a:p>
            <a:r>
              <a:rPr lang="en-US"/>
              <a:t>Why is health digital literacy important?
!! Option A:
! Because more and more health information is online
! If you agree, click the blue box.
!Or
!!Option B:
! Because doctors do not work anymore!
If you agree, click the orange box.</a:t>
            </a:r>
            <a:endParaRPr lang="el-GR" dirty="0"/>
          </a:p>
        </p:txBody>
      </p:sp>
      <p:sp>
        <p:nvSpPr>
          <p:cNvPr id="4" name="Slide Number Placeholder 3">
            <a:extLst>
              <a:ext uri="{FF2B5EF4-FFF2-40B4-BE49-F238E27FC236}">
                <a16:creationId xmlns:a16="http://schemas.microsoft.com/office/drawing/2014/main" id="{1B59307B-2799-E358-01DA-0B4A02ABCF44}"/>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38068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29C9-C4C8-C3C8-C2E7-668C14314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366AF-D2B1-A68C-1598-275C3A58C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CDD7E-947F-8EEF-FABD-CBB8641F5E0B}"/>
              </a:ext>
            </a:extLst>
          </p:cNvPr>
          <p:cNvSpPr>
            <a:spLocks noGrp="1"/>
          </p:cNvSpPr>
          <p:nvPr>
            <p:ph type="body" idx="1"/>
          </p:nvPr>
        </p:nvSpPr>
        <p:spPr/>
        <p:txBody>
          <a:bodyPr/>
          <a:lstStyle/>
          <a:p>
            <a:r>
              <a:rPr lang="en-US"/>
              <a:t>Where can you find good health information?
!! Option A:
! On social media posts without sources
! If you agree, click the blue box.
! Or
!! Option B:
! On websites of official organisations or hospitals.
!If you agree, click the orange box.</a:t>
            </a:r>
            <a:endParaRPr lang="en-US" dirty="0"/>
          </a:p>
        </p:txBody>
      </p:sp>
      <p:sp>
        <p:nvSpPr>
          <p:cNvPr id="4" name="Slide Number Placeholder 3">
            <a:extLst>
              <a:ext uri="{FF2B5EF4-FFF2-40B4-BE49-F238E27FC236}">
                <a16:creationId xmlns:a16="http://schemas.microsoft.com/office/drawing/2014/main" id="{CC553048-DCD1-195D-0BF7-E84161777E2C}"/>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243913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98129-595E-2CCF-FDB4-D632E2EC8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67598-5C89-3D3E-9862-AF77E76B3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3A130-6AA4-6D4F-F467-8F3C268A0F06}"/>
              </a:ext>
            </a:extLst>
          </p:cNvPr>
          <p:cNvSpPr>
            <a:spLocks noGrp="1"/>
          </p:cNvSpPr>
          <p:nvPr>
            <p:ph type="body" idx="1"/>
          </p:nvPr>
        </p:nvSpPr>
        <p:spPr/>
        <p:txBody>
          <a:bodyPr/>
          <a:lstStyle/>
          <a:p>
            <a:r>
              <a:rPr lang="en-US"/>
              <a:t>What can health apps help you do?
!! Option A:
Make phone calls for you
!! If you agree, click the blue box.
! Or
!! Option B:
!. Track your activity like counting steps and remind you to take medicine.
!! If you agree, click the orange box.</a:t>
            </a:r>
            <a:endParaRPr lang="en-US" dirty="0"/>
          </a:p>
        </p:txBody>
      </p:sp>
      <p:sp>
        <p:nvSpPr>
          <p:cNvPr id="4" name="Slide Number Placeholder 3">
            <a:extLst>
              <a:ext uri="{FF2B5EF4-FFF2-40B4-BE49-F238E27FC236}">
                <a16:creationId xmlns:a16="http://schemas.microsoft.com/office/drawing/2014/main" id="{3C460AD3-4860-08D9-652B-792AE53AAFD6}"/>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184048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24EC4-8200-CCEC-4368-11F45CF12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AA82F-5737-FC80-20B0-6DD80D023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87C98-430B-4676-520E-64F28302C0A2}"/>
              </a:ext>
            </a:extLst>
          </p:cNvPr>
          <p:cNvSpPr>
            <a:spLocks noGrp="1"/>
          </p:cNvSpPr>
          <p:nvPr>
            <p:ph type="body" idx="1"/>
          </p:nvPr>
        </p:nvSpPr>
        <p:spPr/>
        <p:txBody>
          <a:bodyPr/>
          <a:lstStyle/>
          <a:p>
            <a:r>
              <a:rPr lang="en-US"/>
              <a:t>What can you learn about online with digital health literacy?
!! Option A:
! Nutrition, exercise, finding a doctor, medicine and treatments
!! If you agree, click the blue box.
!Or
!!Option B:!
How to play video games better
!!  If you agree, click the orange box.</a:t>
            </a:r>
            <a:endParaRPr lang="el-GR" dirty="0"/>
          </a:p>
        </p:txBody>
      </p:sp>
      <p:sp>
        <p:nvSpPr>
          <p:cNvPr id="4" name="Slide Number Placeholder 3">
            <a:extLst>
              <a:ext uri="{FF2B5EF4-FFF2-40B4-BE49-F238E27FC236}">
                <a16:creationId xmlns:a16="http://schemas.microsoft.com/office/drawing/2014/main" id="{1589D371-90FE-2FFC-D5C0-5D30A792D04B}"/>
              </a:ext>
            </a:extLst>
          </p:cNvPr>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32746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You have finished the quizzes !!
Did you like them?!</a:t>
            </a:r>
          </a:p>
          <a:p>
            <a:endParaRPr lang="en-US"/>
          </a:p>
          <a:p>
            <a:r>
              <a:rPr lang="en-US"/>
              <a:t>!!!Want to start again? !
Click the green button on the left.!!</a:t>
            </a:r>
          </a:p>
          <a:p>
            <a:endParaRPr lang="en-US"/>
          </a:p>
          <a:p>
            <a:r>
              <a:rPr lang="en-US"/>
              <a:t>!!! To leave, click the grey exit button on the right.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7</a:t>
            </a:fld>
            <a:endParaRPr lang="el-GR" dirty="0"/>
          </a:p>
        </p:txBody>
      </p:sp>
    </p:spTree>
    <p:extLst>
      <p:ext uri="{BB962C8B-B14F-4D97-AF65-F5344CB8AC3E}">
        <p14:creationId xmlns:p14="http://schemas.microsoft.com/office/powerpoint/2010/main" val="56129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2.mp3"/><Relationship Id="rId7" Type="http://schemas.openxmlformats.org/officeDocument/2006/relationships/audio" Target="../media/media4.mp3"/><Relationship Id="rId2" Type="http://schemas.microsoft.com/office/2007/relationships/media" Target="../media/media2.mp3"/><Relationship Id="rId1" Type="http://schemas.openxmlformats.org/officeDocument/2006/relationships/tags" Target="../tags/tag2.xml"/><Relationship Id="rId6" Type="http://schemas.microsoft.com/office/2007/relationships/media" Target="../media/media4.mp3"/><Relationship Id="rId5" Type="http://schemas.openxmlformats.org/officeDocument/2006/relationships/audio" Target="../media/media3.mp3"/><Relationship Id="rId10" Type="http://schemas.openxmlformats.org/officeDocument/2006/relationships/image" Target="../media/image7.png"/><Relationship Id="rId4" Type="http://schemas.microsoft.com/office/2007/relationships/media" Target="../media/media3.mp3"/><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5.mp3"/><Relationship Id="rId7" Type="http://schemas.openxmlformats.org/officeDocument/2006/relationships/audio" Target="../media/media7.mp3"/><Relationship Id="rId2" Type="http://schemas.microsoft.com/office/2007/relationships/media" Target="../media/media5.mp3"/><Relationship Id="rId1" Type="http://schemas.openxmlformats.org/officeDocument/2006/relationships/tags" Target="../tags/tag3.xml"/><Relationship Id="rId6" Type="http://schemas.microsoft.com/office/2007/relationships/media" Target="../media/media7.mp3"/><Relationship Id="rId5" Type="http://schemas.openxmlformats.org/officeDocument/2006/relationships/audio" Target="../media/media6.mp3"/><Relationship Id="rId10" Type="http://schemas.openxmlformats.org/officeDocument/2006/relationships/image" Target="../media/image7.png"/><Relationship Id="rId4" Type="http://schemas.microsoft.com/office/2007/relationships/media" Target="../media/media6.mp3"/><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8.mp3"/><Relationship Id="rId7" Type="http://schemas.openxmlformats.org/officeDocument/2006/relationships/audio" Target="../media/media10.mp3"/><Relationship Id="rId2" Type="http://schemas.microsoft.com/office/2007/relationships/media" Target="../media/media8.mp3"/><Relationship Id="rId1" Type="http://schemas.openxmlformats.org/officeDocument/2006/relationships/tags" Target="../tags/tag4.xml"/><Relationship Id="rId6" Type="http://schemas.microsoft.com/office/2007/relationships/media" Target="../media/media10.mp3"/><Relationship Id="rId5" Type="http://schemas.openxmlformats.org/officeDocument/2006/relationships/audio" Target="../media/media9.mp3"/><Relationship Id="rId10" Type="http://schemas.openxmlformats.org/officeDocument/2006/relationships/image" Target="../media/image7.png"/><Relationship Id="rId4" Type="http://schemas.microsoft.com/office/2007/relationships/media" Target="../media/media9.mp3"/><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1.mp3"/><Relationship Id="rId7" Type="http://schemas.openxmlformats.org/officeDocument/2006/relationships/audio" Target="../media/media13.mp3"/><Relationship Id="rId2" Type="http://schemas.microsoft.com/office/2007/relationships/media" Target="../media/media11.mp3"/><Relationship Id="rId1" Type="http://schemas.openxmlformats.org/officeDocument/2006/relationships/tags" Target="../tags/tag5.xml"/><Relationship Id="rId6" Type="http://schemas.microsoft.com/office/2007/relationships/media" Target="../media/media13.mp3"/><Relationship Id="rId5" Type="http://schemas.openxmlformats.org/officeDocument/2006/relationships/audio" Target="../media/media12.mp3"/><Relationship Id="rId10" Type="http://schemas.openxmlformats.org/officeDocument/2006/relationships/image" Target="../media/image7.png"/><Relationship Id="rId4" Type="http://schemas.microsoft.com/office/2007/relationships/media" Target="../media/media12.mp3"/><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4.mp3"/><Relationship Id="rId7" Type="http://schemas.openxmlformats.org/officeDocument/2006/relationships/audio" Target="../media/media16.mp3"/><Relationship Id="rId2" Type="http://schemas.microsoft.com/office/2007/relationships/media" Target="../media/media14.mp3"/><Relationship Id="rId1" Type="http://schemas.openxmlformats.org/officeDocument/2006/relationships/tags" Target="../tags/tag6.xml"/><Relationship Id="rId6" Type="http://schemas.microsoft.com/office/2007/relationships/media" Target="../media/media16.mp3"/><Relationship Id="rId5" Type="http://schemas.openxmlformats.org/officeDocument/2006/relationships/audio" Target="../media/media15.mp3"/><Relationship Id="rId10" Type="http://schemas.openxmlformats.org/officeDocument/2006/relationships/image" Target="../media/image7.png"/><Relationship Id="rId4" Type="http://schemas.microsoft.com/office/2007/relationships/media" Target="../media/media15.mp3"/><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8.mp3"/><Relationship Id="rId7" Type="http://schemas.openxmlformats.org/officeDocument/2006/relationships/slideLayout" Target="../slideLayouts/slideLayout7.xml"/><Relationship Id="rId12" Type="http://schemas.openxmlformats.org/officeDocument/2006/relationships/image" Target="../media/image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10.png"/><Relationship Id="rId5" Type="http://schemas.microsoft.com/office/2007/relationships/media" Target="../media/media19.mp3"/><Relationship Id="rId10" Type="http://schemas.openxmlformats.org/officeDocument/2006/relationships/image" Target="../media/image3.jpg"/><Relationship Id="rId4" Type="http://schemas.openxmlformats.org/officeDocument/2006/relationships/audio" Target="../media/media18.mp3"/><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US" sz="1200"/>
              <a:t>Image by zinkevych on 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1"/>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08" fill="hold"/>
                                        <p:tgtEl>
                                          <p:spTgt spid="2"/>
                                        </p:tgtEl>
                                      </p:cBhvr>
                                    </p:cmd>
                                  </p:childTnLst>
                                </p:cTn>
                              </p:par>
                            </p:childTnLst>
                          </p:cTn>
                        </p:par>
                        <p:par>
                          <p:cTn id="7" fill="hold">
                            <p:stCondLst>
                              <p:cond delay="26208"/>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9B29-429B-F221-D95A-880899E17CB6}"/>
            </a:ext>
          </a:extLst>
        </p:cNvPr>
        <p:cNvGrpSpPr/>
        <p:nvPr/>
      </p:nvGrpSpPr>
      <p:grpSpPr>
        <a:xfrm>
          <a:off x="0" y="0"/>
          <a:ext cx="0" cy="0"/>
          <a:chOff x="0" y="0"/>
          <a:chExt cx="0" cy="0"/>
        </a:xfrm>
      </p:grpSpPr>
      <p:sp>
        <p:nvSpPr>
          <p:cNvPr id="2" name="Βέλος: Δεξιό 1">
            <a:hlinkClick r:id="" action="ppaction://hlinkshowjump?jump=nextslide"/>
            <a:extLst>
              <a:ext uri="{FF2B5EF4-FFF2-40B4-BE49-F238E27FC236}">
                <a16:creationId xmlns:a16="http://schemas.microsoft.com/office/drawing/2014/main" id="{1ED72AE7-D9A1-4593-FC4E-21C5D4736A21}"/>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3E437B7E-A8A6-E133-6F36-C420F671FF1A}"/>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3711134-FDD0-BB52-39EB-C3E70480DD14}"/>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1. What is digital health literacy?</a:t>
            </a:r>
            <a:endParaRPr lang="el-GR" sz="3200" b="1" dirty="0">
              <a:solidFill>
                <a:srgbClr val="008379"/>
              </a:solidFill>
            </a:endParaRPr>
          </a:p>
        </p:txBody>
      </p:sp>
      <p:pic>
        <p:nvPicPr>
          <p:cNvPr id="4" name="1 A Question-2">
            <a:hlinkClick r:id="" action="ppaction://media"/>
            <a:extLst>
              <a:ext uri="{FF2B5EF4-FFF2-40B4-BE49-F238E27FC236}">
                <a16:creationId xmlns:a16="http://schemas.microsoft.com/office/drawing/2014/main" id="{4FFA2DC5-3BD1-55F3-63CD-6C77AD6CE44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249275" y="803275"/>
            <a:ext cx="609600" cy="609600"/>
          </a:xfrm>
          <a:prstGeom prst="rect">
            <a:avLst/>
          </a:prstGeom>
        </p:spPr>
      </p:pic>
      <p:pic>
        <p:nvPicPr>
          <p:cNvPr id="8" name="1 A Correct-3">
            <a:hlinkClick r:id="" action="ppaction://media"/>
            <a:extLst>
              <a:ext uri="{FF2B5EF4-FFF2-40B4-BE49-F238E27FC236}">
                <a16:creationId xmlns:a16="http://schemas.microsoft.com/office/drawing/2014/main" id="{498DD79A-7B9C-4E58-D621-2AC1FBE2149E}"/>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325475" y="2797076"/>
            <a:ext cx="609600" cy="609600"/>
          </a:xfrm>
          <a:prstGeom prst="rect">
            <a:avLst/>
          </a:prstGeom>
        </p:spPr>
      </p:pic>
      <p:pic>
        <p:nvPicPr>
          <p:cNvPr id="9" name="1 A wrong-4">
            <a:hlinkClick r:id="" action="ppaction://media"/>
            <a:extLst>
              <a:ext uri="{FF2B5EF4-FFF2-40B4-BE49-F238E27FC236}">
                <a16:creationId xmlns:a16="http://schemas.microsoft.com/office/drawing/2014/main" id="{C542041E-9973-6D5C-53BB-FB5342E07A10}"/>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325475" y="6162675"/>
            <a:ext cx="609600" cy="609600"/>
          </a:xfrm>
          <a:prstGeom prst="rect">
            <a:avLst/>
          </a:prstGeom>
        </p:spPr>
      </p:pic>
      <p:sp>
        <p:nvSpPr>
          <p:cNvPr id="23" name="Option A">
            <a:extLst>
              <a:ext uri="{FF2B5EF4-FFF2-40B4-BE49-F238E27FC236}">
                <a16:creationId xmlns:a16="http://schemas.microsoft.com/office/drawing/2014/main" id="{B2C9CAE6-BE51-A1EA-EA3B-6362CC7924DB}"/>
              </a:ext>
            </a:extLst>
          </p:cNvPr>
          <p:cNvSpPr/>
          <p:nvPr/>
        </p:nvSpPr>
        <p:spPr>
          <a:xfrm>
            <a:off x="1270861" y="1957718"/>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Knowing how to find, understand, and use digital health information</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4" name="Option B">
            <a:extLst>
              <a:ext uri="{FF2B5EF4-FFF2-40B4-BE49-F238E27FC236}">
                <a16:creationId xmlns:a16="http://schemas.microsoft.com/office/drawing/2014/main" id="{DE387983-26AF-0AEE-3A0A-F3214FB6D83C}"/>
              </a:ext>
            </a:extLst>
          </p:cNvPr>
          <p:cNvSpPr/>
          <p:nvPr/>
        </p:nvSpPr>
        <p:spPr>
          <a:xfrm>
            <a:off x="1270861" y="3234932"/>
            <a:ext cx="9701940"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Watching videos about sports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F929E9EF-9804-795F-9C4A-38CD697F8BAE}"/>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44823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016" fill="hold"/>
                                        <p:tgtEl>
                                          <p:spTgt spid="4"/>
                                        </p:tgtEl>
                                      </p:cBhvr>
                                    </p:cmd>
                                  </p:childTnLst>
                                </p:cTn>
                              </p:par>
                            </p:childTnLst>
                          </p:cTn>
                        </p:par>
                      </p:childTnLst>
                    </p:cTn>
                  </p:par>
                </p:childTnLst>
              </p:cTn>
              <p:prevCondLst>
                <p:cond evt="onPrev" delay="38928">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23"/>
                                        </p:tgtEl>
                                        <p:attrNameLst>
                                          <p:attrName>fillcolor</p:attrName>
                                        </p:attrNameLst>
                                      </p:cBhvr>
                                      <p:to>
                                        <a:srgbClr val="92D050"/>
                                      </p:to>
                                    </p:animClr>
                                    <p:set>
                                      <p:cBhvr>
                                        <p:cTn id="15" dur="500" fill="hold"/>
                                        <p:tgtEl>
                                          <p:spTgt spid="23"/>
                                        </p:tgtEl>
                                        <p:attrNameLst>
                                          <p:attrName>fill.type</p:attrName>
                                        </p:attrNameLst>
                                      </p:cBhvr>
                                      <p:to>
                                        <p:strVal val="solid"/>
                                      </p:to>
                                    </p:set>
                                    <p:set>
                                      <p:cBhvr>
                                        <p:cTn id="16" dur="500" fill="hold"/>
                                        <p:tgtEl>
                                          <p:spTgt spid="23"/>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24"/>
                                        </p:tgtEl>
                                        <p:attrNameLst>
                                          <p:attrName>fillcolor</p:attrName>
                                        </p:attrNameLst>
                                      </p:cBhvr>
                                      <p:to>
                                        <a:srgbClr val="C00000"/>
                                      </p:to>
                                    </p:animClr>
                                    <p:set>
                                      <p:cBhvr>
                                        <p:cTn id="36" dur="500" fill="hold"/>
                                        <p:tgtEl>
                                          <p:spTgt spid="24"/>
                                        </p:tgtEl>
                                        <p:attrNameLst>
                                          <p:attrName>fill.type</p:attrName>
                                        </p:attrNameLst>
                                      </p:cBhvr>
                                      <p:to>
                                        <p:strVal val="solid"/>
                                      </p:to>
                                    </p:set>
                                    <p:set>
                                      <p:cBhvr>
                                        <p:cTn id="37" dur="500" fill="hold"/>
                                        <p:tgtEl>
                                          <p:spTgt spid="24"/>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4"/>
                                        </p:tgtEl>
                                      </p:cBhvr>
                                    </p:cmd>
                                  </p:childTnLst>
                                </p:cTn>
                              </p:par>
                              <p:par>
                                <p:cTn id="40" presetID="3" presetClass="mediacall" presetSubtype="0" fill="hold" nodeType="withEffect">
                                  <p:stCondLst>
                                    <p:cond delay="0"/>
                                  </p:stCondLst>
                                  <p:childTnLst>
                                    <p:cmd type="call" cmd="stop">
                                      <p:cBhvr>
                                        <p:cTn id="41" dur="1" fill="hold"/>
                                        <p:tgtEl>
                                          <p:spTgt spid="8"/>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92">
                  <p:tgtEl>
                    <p:spTgt spid="24"/>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3" presetClass="mediacall" presetSubtype="0" fill="hold" nodeType="clickEffect">
                                  <p:stCondLst>
                                    <p:cond delay="0"/>
                                  </p:stCondLst>
                                  <p:childTnLst>
                                    <p:cmd type="call" cmd="stop">
                                      <p:cBhvr>
                                        <p:cTn id="55" dur="1" fill="hold"/>
                                        <p:tgtEl>
                                          <p:spTgt spid="4"/>
                                        </p:tgtEl>
                                      </p:cBhvr>
                                    </p:cmd>
                                  </p:childTnLst>
                                </p:cTn>
                              </p:par>
                            </p:childTnLst>
                          </p:cTn>
                        </p:par>
                      </p:childTnLst>
                    </p:cTn>
                  </p:par>
                  <p:par>
                    <p:cTn id="56" fill="hold">
                      <p:stCondLst>
                        <p:cond delay="indefinite"/>
                      </p:stCondLst>
                      <p:childTnLst>
                        <p:par>
                          <p:cTn id="57" fill="hold">
                            <p:stCondLst>
                              <p:cond delay="0"/>
                            </p:stCondLst>
                            <p:childTnLst>
                              <p:par>
                                <p:cTn id="58" presetID="3" presetClass="mediacall" presetSubtype="0" fill="hold" nodeType="clickEffect">
                                  <p:stCondLst>
                                    <p:cond delay="0"/>
                                  </p:stCondLst>
                                  <p:childTnLst>
                                    <p:cmd type="call" cmd="stop">
                                      <p:cBhvr>
                                        <p:cTn id="59" dur="1" fill="hold"/>
                                        <p:tgtEl>
                                          <p:spTgt spid="8"/>
                                        </p:tgtEl>
                                      </p:cBhvr>
                                    </p:cmd>
                                  </p:child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776" fill="hold"/>
                                        <p:tgtEl>
                                          <p:spTgt spid="9"/>
                                        </p:tgtEl>
                                      </p:cBhvr>
                                    </p:cmd>
                                  </p:childTnLst>
                                </p:cTn>
                              </p:par>
                            </p:childTnLst>
                          </p:cTn>
                        </p:par>
                      </p:childTnLst>
                    </p:cTn>
                  </p:par>
                </p:childTnLst>
              </p:cTn>
              <p:nextCondLst>
                <p:cond evt="onClick" delay="0">
                  <p:tgtEl>
                    <p:spTgt spid="3"/>
                  </p:tgtEl>
                </p:cond>
              </p:nextCondLst>
            </p:seq>
          </p:childTnLst>
        </p:cTn>
      </p:par>
    </p:tnLst>
    <p:bldLst>
      <p:bldP spid="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8C77-3481-0E13-9A27-CB98723A82B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6BC0637-5FF4-9995-2096-12117EE1782D}"/>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2. Why is digital health literacy important?</a:t>
            </a:r>
            <a:endParaRPr lang="el-GR" sz="3200" b="1" dirty="0">
              <a:solidFill>
                <a:srgbClr val="008379"/>
              </a:solidFill>
            </a:endParaRPr>
          </a:p>
        </p:txBody>
      </p:sp>
      <p:pic>
        <p:nvPicPr>
          <p:cNvPr id="4" name="2 A Question-8">
            <a:hlinkClick r:id="" action="ppaction://media"/>
            <a:extLst>
              <a:ext uri="{FF2B5EF4-FFF2-40B4-BE49-F238E27FC236}">
                <a16:creationId xmlns:a16="http://schemas.microsoft.com/office/drawing/2014/main" id="{98E99D24-1E16-8D93-3AD2-5CF4F2C8318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503275" y="-555625"/>
            <a:ext cx="609600" cy="609600"/>
          </a:xfrm>
          <a:prstGeom prst="rect">
            <a:avLst/>
          </a:prstGeom>
        </p:spPr>
      </p:pic>
      <p:pic>
        <p:nvPicPr>
          <p:cNvPr id="8" name="2 A Correct-9">
            <a:hlinkClick r:id="" action="ppaction://media"/>
            <a:extLst>
              <a:ext uri="{FF2B5EF4-FFF2-40B4-BE49-F238E27FC236}">
                <a16:creationId xmlns:a16="http://schemas.microsoft.com/office/drawing/2014/main" id="{D83B7E92-A18E-1896-B900-C343C042BFE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858875" y="2441575"/>
            <a:ext cx="609600" cy="609600"/>
          </a:xfrm>
          <a:prstGeom prst="rect">
            <a:avLst/>
          </a:prstGeom>
        </p:spPr>
      </p:pic>
      <p:pic>
        <p:nvPicPr>
          <p:cNvPr id="9" name="2 A wrong-10">
            <a:hlinkClick r:id="" action="ppaction://media"/>
            <a:extLst>
              <a:ext uri="{FF2B5EF4-FFF2-40B4-BE49-F238E27FC236}">
                <a16:creationId xmlns:a16="http://schemas.microsoft.com/office/drawing/2014/main" id="{E985DBB5-F822-5AF5-D09B-BB0FC93FF582}"/>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4049375" y="5362575"/>
            <a:ext cx="609600" cy="609600"/>
          </a:xfrm>
          <a:prstGeom prst="rect">
            <a:avLst/>
          </a:prstGeom>
        </p:spPr>
      </p:pic>
      <p:sp>
        <p:nvSpPr>
          <p:cNvPr id="10" name="Option A">
            <a:extLst>
              <a:ext uri="{FF2B5EF4-FFF2-40B4-BE49-F238E27FC236}">
                <a16:creationId xmlns:a16="http://schemas.microsoft.com/office/drawing/2014/main" id="{4D995F55-7D89-8A1A-6216-2BB1AF2DB6B7}"/>
              </a:ext>
            </a:extLst>
          </p:cNvPr>
          <p:cNvSpPr/>
          <p:nvPr/>
        </p:nvSpPr>
        <p:spPr>
          <a:xfrm>
            <a:off x="1270860" y="1976987"/>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Because more and more health information is online</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DAF2D76C-A657-7476-1AD3-C888C4C01B1A}"/>
              </a:ext>
            </a:extLst>
          </p:cNvPr>
          <p:cNvSpPr/>
          <p:nvPr/>
        </p:nvSpPr>
        <p:spPr>
          <a:xfrm>
            <a:off x="1270862" y="3273585"/>
            <a:ext cx="9701938"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Because doctors do not work anymore</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9EAC2125-CB30-A683-2AB5-0A64DC0C1F47}"/>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Βέλος: Δεξιό 5">
            <a:hlinkClick r:id="" action="ppaction://hlinkshowjump?jump=nextslide"/>
            <a:extLst>
              <a:ext uri="{FF2B5EF4-FFF2-40B4-BE49-F238E27FC236}">
                <a16:creationId xmlns:a16="http://schemas.microsoft.com/office/drawing/2014/main" id="{40CE34D7-CD44-93E5-ECBB-F0B8D4587F92}"/>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Βέλος: Αριστερό 6">
            <a:hlinkClick r:id="" action="ppaction://hlinkshowjump?jump=previousslide"/>
            <a:extLst>
              <a:ext uri="{FF2B5EF4-FFF2-40B4-BE49-F238E27FC236}">
                <a16:creationId xmlns:a16="http://schemas.microsoft.com/office/drawing/2014/main" id="{2DAA1BD5-20C9-9572-E3A7-BA8D6F15B073}"/>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28480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568" fill="hold"/>
                                        <p:tgtEl>
                                          <p:spTgt spid="4"/>
                                        </p:tgtEl>
                                      </p:cBhvr>
                                    </p:cmd>
                                  </p:childTnLst>
                                </p:cTn>
                              </p:par>
                            </p:childTnLst>
                          </p:cTn>
                        </p:par>
                      </p:childTnLst>
                    </p:cTn>
                  </p:par>
                </p:childTnLst>
              </p:cTn>
              <p:prevCondLst>
                <p:cond evt="onPrev" delay="33456">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68">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8"/>
                                        </p:tgtEl>
                                      </p:cBhvr>
                                    </p:cmd>
                                  </p:childTnLst>
                                </p:cTn>
                              </p:par>
                              <p:par>
                                <p:cTn id="56" presetID="1" presetClass="mediacall" presetSubtype="0" fill="hold" nodeType="withEffect">
                                  <p:stCondLst>
                                    <p:cond delay="0"/>
                                  </p:stCondLst>
                                  <p:childTnLst>
                                    <p:cmd type="call" cmd="playFrom(0.0)">
                                      <p:cBhvr>
                                        <p:cTn id="57" dur="1800" fill="hold"/>
                                        <p:tgtEl>
                                          <p:spTgt spid="9"/>
                                        </p:tgtEl>
                                      </p:cBhvr>
                                    </p:cmd>
                                  </p:childTnLst>
                                </p:cTn>
                              </p:par>
                            </p:childTnLst>
                          </p:cTn>
                        </p:par>
                      </p:childTnLst>
                    </p:cTn>
                  </p:par>
                </p:childTnLst>
              </p:cTn>
              <p:nextCondLst>
                <p:cond evt="onClick" delay="0">
                  <p:tgtEl>
                    <p:spTgt spid="3"/>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1B03-971A-33B1-A539-3760B05C50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967D173-D773-CDC6-3A19-A0B178D150DD}"/>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3. Where can you find good health information?</a:t>
            </a:r>
            <a:endParaRPr lang="el-GR" sz="3200" b="1" dirty="0">
              <a:solidFill>
                <a:srgbClr val="008379"/>
              </a:solidFill>
            </a:endParaRPr>
          </a:p>
        </p:txBody>
      </p:sp>
      <p:pic>
        <p:nvPicPr>
          <p:cNvPr id="4" name="3 B Question-17">
            <a:hlinkClick r:id="" action="ppaction://media"/>
            <a:extLst>
              <a:ext uri="{FF2B5EF4-FFF2-40B4-BE49-F238E27FC236}">
                <a16:creationId xmlns:a16="http://schemas.microsoft.com/office/drawing/2014/main" id="{AE6EB4FB-8E4E-A0F0-C409-E258BCDCA20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147675" y="600075"/>
            <a:ext cx="609600" cy="609600"/>
          </a:xfrm>
          <a:prstGeom prst="rect">
            <a:avLst/>
          </a:prstGeom>
        </p:spPr>
      </p:pic>
      <p:pic>
        <p:nvPicPr>
          <p:cNvPr id="6" name="3 B Correct-18">
            <a:hlinkClick r:id="" action="ppaction://media"/>
            <a:extLst>
              <a:ext uri="{FF2B5EF4-FFF2-40B4-BE49-F238E27FC236}">
                <a16:creationId xmlns:a16="http://schemas.microsoft.com/office/drawing/2014/main" id="{0EAF2AA6-F46D-E976-3EF1-6DE5BC4F631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439775" y="3127375"/>
            <a:ext cx="609600" cy="609600"/>
          </a:xfrm>
          <a:prstGeom prst="rect">
            <a:avLst/>
          </a:prstGeom>
        </p:spPr>
      </p:pic>
      <p:pic>
        <p:nvPicPr>
          <p:cNvPr id="7" name="3 B wrong-19">
            <a:hlinkClick r:id="" action="ppaction://media"/>
            <a:extLst>
              <a:ext uri="{FF2B5EF4-FFF2-40B4-BE49-F238E27FC236}">
                <a16:creationId xmlns:a16="http://schemas.microsoft.com/office/drawing/2014/main" id="{C3A1C8B9-F894-7FE2-C03A-2A7A06EA3C47}"/>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339989" y="5248713"/>
            <a:ext cx="609600" cy="609600"/>
          </a:xfrm>
          <a:prstGeom prst="rect">
            <a:avLst/>
          </a:prstGeom>
        </p:spPr>
      </p:pic>
      <p:sp>
        <p:nvSpPr>
          <p:cNvPr id="8" name="Option A">
            <a:extLst>
              <a:ext uri="{FF2B5EF4-FFF2-40B4-BE49-F238E27FC236}">
                <a16:creationId xmlns:a16="http://schemas.microsoft.com/office/drawing/2014/main" id="{721892AD-7B04-AC8E-E829-88FE1197D171}"/>
              </a:ext>
            </a:extLst>
          </p:cNvPr>
          <p:cNvSpPr/>
          <p:nvPr/>
        </p:nvSpPr>
        <p:spPr>
          <a:xfrm>
            <a:off x="1270861" y="1993029"/>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On social media posts without sources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28F5F67E-1602-827D-07D0-76376696AFD3}"/>
              </a:ext>
            </a:extLst>
          </p:cNvPr>
          <p:cNvSpPr/>
          <p:nvPr/>
        </p:nvSpPr>
        <p:spPr>
          <a:xfrm>
            <a:off x="1270861" y="3289627"/>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On websites of official organisations or hospitals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30BFC183-A656-1DAF-ABDB-ED825464649C}"/>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900EBE52-06B1-7829-7EFF-C8B5067F5FD0}"/>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CC98F933-78F4-E514-879F-45A9902BE818}"/>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89679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824" fill="hold"/>
                                        <p:tgtEl>
                                          <p:spTgt spid="4"/>
                                        </p:tgtEl>
                                      </p:cBhvr>
                                    </p:cmd>
                                  </p:childTnLst>
                                </p:cTn>
                              </p:par>
                            </p:childTnLst>
                          </p:cTn>
                        </p:par>
                      </p:childTnLst>
                    </p:cTn>
                  </p:par>
                </p:childTnLst>
              </p:cTn>
              <p:prevCondLst>
                <p:cond evt="onPrev" delay="35496">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408">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2"/>
                                        </p:tgtEl>
                                        <p:attrNameLst>
                                          <p:attrName>fillcolor</p:attrName>
                                        </p:attrNameLst>
                                      </p:cBhvr>
                                      <p:to>
                                        <a:srgbClr val="C00000"/>
                                      </p:to>
                                    </p:animClr>
                                    <p:set>
                                      <p:cBhvr>
                                        <p:cTn id="50" dur="500" fill="hold"/>
                                        <p:tgtEl>
                                          <p:spTgt spid="2"/>
                                        </p:tgtEl>
                                        <p:attrNameLst>
                                          <p:attrName>fill.type</p:attrName>
                                        </p:attrNameLst>
                                      </p:cBhvr>
                                      <p:to>
                                        <p:strVal val="solid"/>
                                      </p:to>
                                    </p:set>
                                    <p:set>
                                      <p:cBhvr>
                                        <p:cTn id="51" dur="500" fill="hold"/>
                                        <p:tgtEl>
                                          <p:spTgt spid="2"/>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6"/>
                                        </p:tgtEl>
                                      </p:cBhvr>
                                    </p:cmd>
                                  </p:childTnLst>
                                </p:cTn>
                              </p:par>
                              <p:par>
                                <p:cTn id="56" presetID="1" presetClass="mediacall" presetSubtype="0" fill="hold" nodeType="withEffect">
                                  <p:stCondLst>
                                    <p:cond delay="0"/>
                                  </p:stCondLst>
                                  <p:childTnLst>
                                    <p:cmd type="call" cmd="playFrom(0.0)">
                                      <p:cBhvr>
                                        <p:cTn id="57" dur="2040" fill="hold"/>
                                        <p:tgtEl>
                                          <p:spTgt spid="7"/>
                                        </p:tgtEl>
                                      </p:cBhvr>
                                    </p:cmd>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60D3B-1EA1-F1AC-5A7F-3FAE62488F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DC22149-7496-490B-A0A5-06CAEEF0CB55}"/>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4. What can health apps help you do?</a:t>
            </a:r>
            <a:endParaRPr lang="el-GR" sz="3200" b="1" dirty="0">
              <a:solidFill>
                <a:srgbClr val="008379"/>
              </a:solidFill>
            </a:endParaRPr>
          </a:p>
        </p:txBody>
      </p:sp>
      <p:pic>
        <p:nvPicPr>
          <p:cNvPr id="4" name="4 B Question-23">
            <a:hlinkClick r:id="" action="ppaction://media"/>
            <a:extLst>
              <a:ext uri="{FF2B5EF4-FFF2-40B4-BE49-F238E27FC236}">
                <a16:creationId xmlns:a16="http://schemas.microsoft.com/office/drawing/2014/main" id="{39625552-96CF-22D0-731C-06AD9E24689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439775" y="-9525"/>
            <a:ext cx="609600" cy="609600"/>
          </a:xfrm>
          <a:prstGeom prst="rect">
            <a:avLst/>
          </a:prstGeom>
        </p:spPr>
      </p:pic>
      <p:pic>
        <p:nvPicPr>
          <p:cNvPr id="6" name="4 B Correct-24">
            <a:hlinkClick r:id="" action="ppaction://media"/>
            <a:extLst>
              <a:ext uri="{FF2B5EF4-FFF2-40B4-BE49-F238E27FC236}">
                <a16:creationId xmlns:a16="http://schemas.microsoft.com/office/drawing/2014/main" id="{378448A1-4097-3195-6B11-3FE95AA1072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289189" y="2036167"/>
            <a:ext cx="609600" cy="609600"/>
          </a:xfrm>
          <a:prstGeom prst="rect">
            <a:avLst/>
          </a:prstGeom>
        </p:spPr>
      </p:pic>
      <p:pic>
        <p:nvPicPr>
          <p:cNvPr id="8" name="4 B wrong">
            <a:hlinkClick r:id="" action="ppaction://media"/>
            <a:extLst>
              <a:ext uri="{FF2B5EF4-FFF2-40B4-BE49-F238E27FC236}">
                <a16:creationId xmlns:a16="http://schemas.microsoft.com/office/drawing/2014/main" id="{FC2F8D08-18FB-28B2-E8BE-98246296CEDE}"/>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219793" y="4579181"/>
            <a:ext cx="609600" cy="609600"/>
          </a:xfrm>
          <a:prstGeom prst="rect">
            <a:avLst/>
          </a:prstGeom>
        </p:spPr>
      </p:pic>
      <p:sp>
        <p:nvSpPr>
          <p:cNvPr id="7" name="Option A">
            <a:extLst>
              <a:ext uri="{FF2B5EF4-FFF2-40B4-BE49-F238E27FC236}">
                <a16:creationId xmlns:a16="http://schemas.microsoft.com/office/drawing/2014/main" id="{8316D22A-56BD-A7CD-C46F-77FEEFF9354B}"/>
              </a:ext>
            </a:extLst>
          </p:cNvPr>
          <p:cNvSpPr/>
          <p:nvPr/>
        </p:nvSpPr>
        <p:spPr>
          <a:xfrm>
            <a:off x="1270861" y="1976987"/>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Make phone calls for you</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782A6D18-4229-FF67-93CE-A11F0D1D4736}"/>
              </a:ext>
            </a:extLst>
          </p:cNvPr>
          <p:cNvSpPr/>
          <p:nvPr/>
        </p:nvSpPr>
        <p:spPr>
          <a:xfrm>
            <a:off x="1270861" y="3273585"/>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Track your activity like counting steps and remind you to take medicine</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D1C0AC25-6750-BDAD-2DDD-9ADE5FAAD299}"/>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86FCBE05-B851-6673-9ED0-27501666324B}"/>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8475E2A8-E75A-ED9D-B4AB-4A418DCEE950}"/>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98951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984" fill="hold"/>
                                        <p:tgtEl>
                                          <p:spTgt spid="4"/>
                                        </p:tgtEl>
                                      </p:cBhvr>
                                    </p:cmd>
                                  </p:childTnLst>
                                </p:cTn>
                              </p:par>
                            </p:childTnLst>
                          </p:cTn>
                        </p:par>
                      </p:childTnLst>
                    </p:cTn>
                  </p:par>
                </p:childTnLst>
              </p:cTn>
              <p:prevCondLst>
                <p:cond evt="onPrev" delay="34752">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8"/>
                </p:tgtEl>
              </p:cMediaNode>
            </p:audi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7"/>
                                        </p:tgtEl>
                                        <p:attrNameLst>
                                          <p:attrName>fillcolor</p:attrName>
                                        </p:attrNameLst>
                                      </p:cBhvr>
                                      <p:to>
                                        <a:srgbClr val="C00000"/>
                                      </p:to>
                                    </p:animClr>
                                    <p:set>
                                      <p:cBhvr>
                                        <p:cTn id="15" dur="500" fill="hold"/>
                                        <p:tgtEl>
                                          <p:spTgt spid="7"/>
                                        </p:tgtEl>
                                        <p:attrNameLst>
                                          <p:attrName>fill.type</p:attrName>
                                        </p:attrNameLst>
                                      </p:cBhvr>
                                      <p:to>
                                        <p:strVal val="solid"/>
                                      </p:to>
                                    </p:set>
                                    <p:set>
                                      <p:cBhvr>
                                        <p:cTn id="16" dur="500" fill="hold"/>
                                        <p:tgtEl>
                                          <p:spTgt spid="7"/>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childTnLst>
                    </p:cTn>
                  </p:par>
                </p:childTnLst>
              </p:cTn>
              <p:nextCondLst>
                <p:cond evt="onClick" delay="3504">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8"/>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2"/>
                                        </p:tgtEl>
                                        <p:attrNameLst>
                                          <p:attrName>fillcolor</p:attrName>
                                        </p:attrNameLst>
                                      </p:cBhvr>
                                      <p:to>
                                        <a:srgbClr val="C00000"/>
                                      </p:to>
                                    </p:animClr>
                                    <p:set>
                                      <p:cBhvr>
                                        <p:cTn id="50" dur="500" fill="hold"/>
                                        <p:tgtEl>
                                          <p:spTgt spid="2"/>
                                        </p:tgtEl>
                                        <p:attrNameLst>
                                          <p:attrName>fill.type</p:attrName>
                                        </p:attrNameLst>
                                      </p:cBhvr>
                                      <p:to>
                                        <p:strVal val="solid"/>
                                      </p:to>
                                    </p:set>
                                    <p:set>
                                      <p:cBhvr>
                                        <p:cTn id="51" dur="500" fill="hold"/>
                                        <p:tgtEl>
                                          <p:spTgt spid="2"/>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6"/>
                                        </p:tgtEl>
                                      </p:cBhvr>
                                    </p:cmd>
                                  </p:childTnLst>
                                </p:cTn>
                              </p:par>
                              <p:par>
                                <p:cTn id="56" presetID="1" presetClass="mediacall" presetSubtype="0" fill="hold" nodeType="withEffect">
                                  <p:stCondLst>
                                    <p:cond delay="0"/>
                                  </p:stCondLst>
                                  <p:childTnLst>
                                    <p:cmd type="call" cmd="playFrom(0.0)">
                                      <p:cBhvr>
                                        <p:cTn id="57" dur="1944" fill="hold"/>
                                        <p:tgtEl>
                                          <p:spTgt spid="8"/>
                                        </p:tgtEl>
                                      </p:cBhvr>
                                    </p:cmd>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FF76B-DC86-F54F-E2A4-C03D7E4E26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CD1A242-8DE1-F4F0-CF4F-18F30AFD2CBA}"/>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5. What can you learn about online with digital health literacy?</a:t>
            </a:r>
            <a:endParaRPr lang="el-GR" sz="3200" b="1" dirty="0">
              <a:solidFill>
                <a:srgbClr val="008379"/>
              </a:solidFill>
            </a:endParaRPr>
          </a:p>
        </p:txBody>
      </p:sp>
      <p:pic>
        <p:nvPicPr>
          <p:cNvPr id="4" name="5 A Question-26">
            <a:hlinkClick r:id="" action="ppaction://media"/>
            <a:extLst>
              <a:ext uri="{FF2B5EF4-FFF2-40B4-BE49-F238E27FC236}">
                <a16:creationId xmlns:a16="http://schemas.microsoft.com/office/drawing/2014/main" id="{05D7C566-390D-9D95-95D4-62CA20F6C3C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76275" y="777875"/>
            <a:ext cx="609600" cy="609600"/>
          </a:xfrm>
          <a:prstGeom prst="rect">
            <a:avLst/>
          </a:prstGeom>
        </p:spPr>
      </p:pic>
      <p:pic>
        <p:nvPicPr>
          <p:cNvPr id="8" name="5 A Correct-27">
            <a:hlinkClick r:id="" action="ppaction://media"/>
            <a:extLst>
              <a:ext uri="{FF2B5EF4-FFF2-40B4-BE49-F238E27FC236}">
                <a16:creationId xmlns:a16="http://schemas.microsoft.com/office/drawing/2014/main" id="{A659AEC8-D91D-4936-2248-9245771064D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376275" y="3190875"/>
            <a:ext cx="609600" cy="609600"/>
          </a:xfrm>
          <a:prstGeom prst="rect">
            <a:avLst/>
          </a:prstGeom>
        </p:spPr>
      </p:pic>
      <p:pic>
        <p:nvPicPr>
          <p:cNvPr id="9" name="5 A wrong-28">
            <a:hlinkClick r:id="" action="ppaction://media"/>
            <a:extLst>
              <a:ext uri="{FF2B5EF4-FFF2-40B4-BE49-F238E27FC236}">
                <a16:creationId xmlns:a16="http://schemas.microsoft.com/office/drawing/2014/main" id="{1234717F-7B08-AE61-B03F-386D8B5BEF89}"/>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414375" y="5908675"/>
            <a:ext cx="609600" cy="609600"/>
          </a:xfrm>
          <a:prstGeom prst="rect">
            <a:avLst/>
          </a:prstGeom>
        </p:spPr>
      </p:pic>
      <p:sp>
        <p:nvSpPr>
          <p:cNvPr id="10" name="Option A">
            <a:extLst>
              <a:ext uri="{FF2B5EF4-FFF2-40B4-BE49-F238E27FC236}">
                <a16:creationId xmlns:a16="http://schemas.microsoft.com/office/drawing/2014/main" id="{6C78063E-24BA-C14A-9A73-75C639B83436}"/>
              </a:ext>
            </a:extLst>
          </p:cNvPr>
          <p:cNvSpPr/>
          <p:nvPr/>
        </p:nvSpPr>
        <p:spPr>
          <a:xfrm>
            <a:off x="1270860" y="1976987"/>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Nutrition, exercise, finding a doctor, medicine and treatments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FDA53B9F-2955-C848-EAF5-43F35A0BF972}"/>
              </a:ext>
            </a:extLst>
          </p:cNvPr>
          <p:cNvSpPr/>
          <p:nvPr/>
        </p:nvSpPr>
        <p:spPr>
          <a:xfrm>
            <a:off x="1270862" y="3273585"/>
            <a:ext cx="9701938"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How to play video games better</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79AA799C-369B-330F-C8A7-901A6218A2A8}"/>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Βέλος: Δεξιό 1">
            <a:hlinkClick r:id="" action="ppaction://hlinkshowjump?jump=nextslide"/>
            <a:extLst>
              <a:ext uri="{FF2B5EF4-FFF2-40B4-BE49-F238E27FC236}">
                <a16:creationId xmlns:a16="http://schemas.microsoft.com/office/drawing/2014/main" id="{AADEC868-DE55-E0A9-E27D-6AB3C5F8AD6C}"/>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Βέλος: Αριστερό 5">
            <a:hlinkClick r:id="" action="ppaction://hlinkshowjump?jump=previousslide"/>
            <a:extLst>
              <a:ext uri="{FF2B5EF4-FFF2-40B4-BE49-F238E27FC236}">
                <a16:creationId xmlns:a16="http://schemas.microsoft.com/office/drawing/2014/main" id="{93606526-7B49-C8F7-B23B-E720F97696E5}"/>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321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760" fill="hold"/>
                                        <p:tgtEl>
                                          <p:spTgt spid="4"/>
                                        </p:tgtEl>
                                      </p:cBhvr>
                                    </p:cmd>
                                  </p:childTnLst>
                                </p:cTn>
                              </p:par>
                            </p:childTnLst>
                          </p:cTn>
                        </p:par>
                      </p:childTnLst>
                    </p:cTn>
                  </p:par>
                </p:childTnLst>
              </p:cTn>
              <p:prevCondLst>
                <p:cond evt="onPrev" delay="3960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024">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childTnLst>
                          </p:cTn>
                        </p:par>
                        <p:par>
                          <p:cTn id="54" fill="hold">
                            <p:stCondLst>
                              <p:cond delay="500"/>
                            </p:stCondLst>
                            <p:childTnLst>
                              <p:par>
                                <p:cTn id="55" presetID="3" presetClass="mediacall" presetSubtype="0" fill="hold" nodeType="afterEffect">
                                  <p:stCondLst>
                                    <p:cond delay="0"/>
                                  </p:stCondLst>
                                  <p:childTnLst>
                                    <p:cmd type="call" cmd="stop">
                                      <p:cBhvr>
                                        <p:cTn id="56" dur="1" fill="hold"/>
                                        <p:tgtEl>
                                          <p:spTgt spid="8"/>
                                        </p:tgtEl>
                                      </p:cBhvr>
                                    </p:cmd>
                                  </p:childTnLst>
                                </p:cTn>
                              </p:par>
                              <p:par>
                                <p:cTn id="57" presetID="1" presetClass="mediacall" presetSubtype="0" fill="hold" nodeType="withEffect">
                                  <p:stCondLst>
                                    <p:cond delay="0"/>
                                  </p:stCondLst>
                                  <p:childTnLst>
                                    <p:cmd type="call" cmd="playFrom(0.0)">
                                      <p:cBhvr>
                                        <p:cTn id="58" dur="1944" fill="hold"/>
                                        <p:tgtEl>
                                          <p:spTgt spid="9"/>
                                        </p:tgtEl>
                                      </p:cBhvr>
                                    </p:cmd>
                                  </p:childTnLst>
                                </p:cTn>
                              </p:par>
                            </p:childTnLst>
                          </p:cTn>
                        </p:par>
                      </p:childTnLst>
                    </p:cTn>
                  </p:par>
                </p:childTnLst>
              </p:cTn>
              <p:nextCondLst>
                <p:cond evt="onClick" delay="0">
                  <p:tgtEl>
                    <p:spTgt spid="3"/>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a:solidFill>
                  <a:schemeClr val="dk1"/>
                </a:solidFill>
                <a:latin typeface="Calibri"/>
                <a:ea typeface="Calibri"/>
                <a:cs typeface="Calibri"/>
                <a:sym typeface="Calibri"/>
              </a:rPr>
              <a:t>Source | 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063">
            <a:off x="5223957" y="4572224"/>
            <a:ext cx="2982833" cy="1183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5" fill="hold"/>
                                        <p:tgtEl>
                                          <p:spTgt spid="12"/>
                                        </p:tgtEl>
                                      </p:cBhvr>
                                    </p:cmd>
                                  </p:childTnLst>
                                </p:cTn>
                              </p:par>
                            </p:childTnLst>
                          </p:cTn>
                        </p:par>
                        <p:par>
                          <p:cTn id="7" fill="hold">
                            <p:stCondLst>
                              <p:cond delay="8135"/>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12048" fill="hold"/>
                                        <p:tgtEl>
                                          <p:spTgt spid="13"/>
                                        </p:tgtEl>
                                      </p:cBhvr>
                                    </p:cmd>
                                  </p:childTnLst>
                                </p:cTn>
                              </p:par>
                            </p:childTnLst>
                          </p:cTn>
                        </p:par>
                        <p:par>
                          <p:cTn id="13" fill="hold">
                            <p:stCondLst>
                              <p:cond delay="18192"/>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8448" fill="hold"/>
                                        <p:tgtEl>
                                          <p:spTgt spid="14"/>
                                        </p:tgtEl>
                                      </p:cBhvr>
                                    </p:cmd>
                                  </p:childTnLst>
                                </p:cTn>
                              </p:par>
                            </p:childTnLst>
                          </p:cTn>
                        </p:par>
                      </p:childTnLst>
                    </p:cTn>
                  </p:par>
                </p:childTnLst>
              </p:cTn>
              <p:prevCondLst>
                <p:cond evt="onPrev" delay="2808">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agree"/>
</p:tagLst>
</file>

<file path=ppt/tags/tag6.xml><?xml version="1.0" encoding="utf-8"?>
<p:tagLst xmlns:a="http://schemas.openxmlformats.org/drawingml/2006/main" xmlns:r="http://schemas.openxmlformats.org/officeDocument/2006/relationships" xmlns:p="http://schemas.openxmlformats.org/presentationml/2006/main">
  <p:tag name="QNUM" val="5"/>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2248</TotalTime>
  <Words>652</Words>
  <Application>Microsoft Office PowerPoint</Application>
  <PresentationFormat>Widescreen</PresentationFormat>
  <Paragraphs>39</Paragraphs>
  <Slides>7</Slides>
  <Notes>7</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26</cp:revision>
  <dcterms:created xsi:type="dcterms:W3CDTF">2025-05-12T15:24:27Z</dcterms:created>
  <dcterms:modified xsi:type="dcterms:W3CDTF">2026-02-18T15:09:59Z</dcterms:modified>
</cp:coreProperties>
</file>