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2" r:id="rId2"/>
    <p:sldId id="271" r:id="rId3"/>
    <p:sldId id="315" r:id="rId4"/>
    <p:sldId id="318" r:id="rId5"/>
    <p:sldId id="319" r:id="rId6"/>
    <p:sldId id="321" r:id="rId7"/>
    <p:sldId id="323" r:id="rId8"/>
    <p:sldId id="326" r:id="rId9"/>
    <p:sldId id="327" r:id="rId10"/>
    <p:sldId id="314" r:id="rId11"/>
  </p:sldIdLst>
  <p:sldSz cx="12192000" cy="6858000"/>
  <p:notesSz cx="6858000" cy="9144000"/>
  <p:custDataLst>
    <p:tags r:id="rId13"/>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90DC1-5535-48F5-B294-98B152572655}" v="6" dt="2026-02-10T15:27:4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endParaRPr lang="en-US"/>
          </a:p>
          <a:p>
            <a:r>
              <a:rPr lang="en-US"/>
              <a:t>[Narration block 1 (Statement)]
Please do the quizzes.
!! Each quiz has one sentence.
!! If you agree, click the green circle.
!! If you disagree, click the red circle.
!! Let’s start.</a:t>
            </a:r>
          </a:p>
          <a:p>
            <a:endParaRPr lang="en-US"/>
          </a:p>
          <a:p>
            <a:r>
              <a:rPr lang="en-US"/>
              <a:t>[Narration block (correct)]</a:t>
            </a:r>
          </a:p>
          <a:p>
            <a:endParaRPr lang="en-US"/>
          </a:p>
          <a:p>
            <a:r>
              <a:rPr lang="en-US"/>
              <a:t>[Narration block (wrong)]</a:t>
            </a:r>
          </a:p>
          <a:p>
            <a:endParaRPr lang="en-US"/>
          </a:p>
          <a:p>
            <a:r>
              <a:rPr lang="en-US"/>
              <a:t>[Narration block 4 (future)]</a:t>
            </a:r>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r>
              <a:rPr lang="en-US"/>
              <a:t>[Narration block 1 (Statement)]
You have finished the quizzes !!
Did you like them?</a:t>
            </a:r>
          </a:p>
          <a:p>
            <a:endParaRPr lang="en-US"/>
          </a:p>
          <a:p>
            <a:r>
              <a:rPr lang="en-US"/>
              <a:t>[Narration block 2 (start)]
Want to start again? !
Click the green button on the left.!!</a:t>
            </a:r>
          </a:p>
          <a:p>
            <a:endParaRPr lang="en-US"/>
          </a:p>
          <a:p>
            <a:r>
              <a:rPr lang="en-US"/>
              <a:t>[Narration block 3 (exit)]
To leave, click the grey exit button on the right.</a:t>
            </a:r>
          </a:p>
          <a:p>
            <a:endParaRPr lang="en-US"/>
          </a:p>
          <a:p>
            <a:r>
              <a:rPr lang="en-US"/>
              <a:t>[Narration block 4]</a:t>
            </a:r>
          </a:p>
          <a:p>
            <a:endParaRPr lang="en-US"/>
          </a:p>
          <a:p>
            <a:endParaRPr lang="en-US"/>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10</a:t>
            </a:fld>
            <a:endParaRPr lang="el-GR" dirty="0"/>
          </a:p>
        </p:txBody>
      </p:sp>
    </p:spTree>
    <p:extLst>
      <p:ext uri="{BB962C8B-B14F-4D97-AF65-F5344CB8AC3E}">
        <p14:creationId xmlns:p14="http://schemas.microsoft.com/office/powerpoint/2010/main" val="56129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[Q=1][A=agree]</a:t>
            </a:r>
          </a:p>
          <a:p>
            <a:endParaRPr lang="en-US"/>
          </a:p>
          <a:p>
            <a:r>
              <a:rPr lang="en-US"/>
              <a:t>[Narration block 1 (Statement)]
1. To read your email: Open the email app on your smart phone.
!! Do you agree with what you heard?
Or do you disagree?</a:t>
            </a:r>
          </a:p>
          <a:p>
            <a:endParaRPr lang="en-US"/>
          </a:p>
          <a:p>
            <a:r>
              <a:rPr lang="en-US"/>
              <a:t>[Narration block 2 (correct)]
You agree! Great! This is correct. Why? You must open the email App to see your emails!</a:t>
            </a:r>
          </a:p>
          <a:p>
            <a:endParaRPr lang="en-US"/>
          </a:p>
          <a:p>
            <a:r>
              <a:rPr lang="en-US"/>
              <a:t>[Narration block 3 (wrong)]
Do you disagree?  Think again!
! Or discuss it again with your trainer.</a:t>
            </a:r>
          </a:p>
          <a:p>
            <a:endParaRPr lang="en-US"/>
          </a:p>
          <a:p>
            <a:r>
              <a:rPr lang="en-US"/>
              <a:t>[Narration block 4 (future)]</a:t>
            </a:r>
          </a:p>
          <a:p>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[Q=2][A=agree]</a:t>
            </a:r>
          </a:p>
          <a:p>
            <a:endParaRPr lang="en-US"/>
          </a:p>
          <a:p>
            <a:r>
              <a:rPr lang="en-US"/>
              <a:t>[Narration block 1 (Statement)]
2. To read an email, click on its name in your list.
!! Do you agree with what you heard?
!! Or do you disagree?</a:t>
            </a:r>
          </a:p>
          <a:p>
            <a:endParaRPr lang="en-US"/>
          </a:p>
          <a:p>
            <a:r>
              <a:rPr lang="en-US"/>
              <a:t>[Narration block 2 (correct)]
You agree! This is correct. Why?
First, you must tap the email you want to read! The tapping opens the email. Then, you can see the message.</a:t>
            </a:r>
          </a:p>
          <a:p>
            <a:endParaRPr lang="en-US"/>
          </a:p>
          <a:p>
            <a:r>
              <a:rPr lang="en-US"/>
              <a:t>[Narration block 3 (wrong)]
Do you disagree? Think again!
! Or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[Q=3][A=disagree]</a:t>
            </a:r>
          </a:p>
          <a:p>
            <a:endParaRPr lang="en-US"/>
          </a:p>
          <a:p>
            <a:r>
              <a:rPr lang="en-US"/>
              <a:t>[Narration block 1 (Statement)]
3. If you want to write an email to a new person, you use the ‘Reply’ button.”
!! Do you agree with what you heard?
!! Or do you disagree?</a:t>
            </a:r>
          </a:p>
          <a:p>
            <a:endParaRPr lang="en-US"/>
          </a:p>
          <a:p>
            <a:r>
              <a:rPr lang="en-US"/>
              <a:t>[Narration block 2 (correct)]
You disagree! Great! This is correct. Why? To write to a new person, choose ‘New Email’ or Compose! Do not press Reply.! The Reply button is only for answering someone who has already written to you.</a:t>
            </a:r>
          </a:p>
          <a:p>
            <a:endParaRPr lang="en-US"/>
          </a:p>
          <a:p>
            <a:r>
              <a:rPr lang="en-US"/>
              <a:t>[Narration block 3 (wrong)]
Do you agree? Think again!
!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[Q=4][A=agree]</a:t>
            </a:r>
          </a:p>
          <a:p>
            <a:endParaRPr lang="en-US"/>
          </a:p>
          <a:p>
            <a:r>
              <a:rPr lang="en-US"/>
              <a:t>[Narration block 1 (Statement)]
4. The email address of the person you are writing to goes in the space that says ‘To.
!! Do you agree with what you heard?
!! Or do you disagree?</a:t>
            </a:r>
          </a:p>
          <a:p>
            <a:endParaRPr lang="en-US"/>
          </a:p>
          <a:p>
            <a:r>
              <a:rPr lang="en-US"/>
              <a:t>[Narration block 2 (correct)]
You agree! Great! This is correct. Why ? The ‘To’ space is where you write the email address of the person you are sending the email to.</a:t>
            </a:r>
          </a:p>
          <a:p>
            <a:endParaRPr lang="en-US"/>
          </a:p>
          <a:p>
            <a:r>
              <a:rPr lang="en-US"/>
              <a:t>[Narration block 3 (wrong)]
Do you disagree? Think again!
! Or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[Q=5][A=agree]</a:t>
            </a:r>
          </a:p>
          <a:p>
            <a:endParaRPr lang="en-US"/>
          </a:p>
          <a:p>
            <a:r>
              <a:rPr lang="en-US"/>
              <a:t>[Narration block 1 (Statement)]
5. The ‘Reply’ button is used to answer an email you have received.
!! Do you agree with what you heard?
!! Or do you disagree?</a:t>
            </a:r>
          </a:p>
          <a:p>
            <a:endParaRPr lang="en-US"/>
          </a:p>
          <a:p>
            <a:r>
              <a:rPr lang="en-US"/>
              <a:t>[Narration block 2 (correct)]
You agree! Great! This is correct. Why?
You got an email?!
Press Reply.!
Write your answer.</a:t>
            </a:r>
          </a:p>
          <a:p>
            <a:endParaRPr lang="en-US"/>
          </a:p>
          <a:p>
            <a:r>
              <a:rPr lang="en-US"/>
              <a:t>[Narration block 3 (wrong)]
Do you disagree? Think again!
! Or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1B1F1-C30B-EF7B-EFEA-32FB469E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FAAC2-CEEF-A272-6328-119959356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F4009-42C9-5DB4-B755-2DC75CE62BE7}"/>
              </a:ext>
            </a:extLst>
          </p:cNvPr>
          <p:cNvSpPr>
            <a:spLocks noGrp="1"/>
          </p:cNvSpPr>
          <p:nvPr>
            <p:ph type="body" idx="1"/>
          </p:nvPr>
        </p:nvSpPr>
        <p:spPr/>
        <p:txBody>
          <a:bodyPr/>
          <a:lstStyle/>
          <a:p>
            <a:r>
              <a:rPr lang="en-US"/>
              <a:t>[Q=6][A=agree]</a:t>
            </a:r>
          </a:p>
          <a:p>
            <a:endParaRPr lang="en-US"/>
          </a:p>
          <a:p>
            <a:r>
              <a:rPr lang="en-US"/>
              <a:t>[Narration block 1 (Statement)]
6. If an email asks for your password, it is dangerous!!
If it says you won a prize but you did not enter a contest, it is also dangerous.
!! Do you agree with what you heard?
!! Or do you disagree?</a:t>
            </a:r>
          </a:p>
          <a:p>
            <a:endParaRPr lang="en-US"/>
          </a:p>
          <a:p>
            <a:r>
              <a:rPr lang="en-US"/>
              <a:t>[Narration block 2 (correct)]
You agree! Great! This is correct. Why?
Some emails are tricks!!
They may ask for your password or say you won a fake prize!!
Do not open these emails!!
Do not share your information.</a:t>
            </a:r>
          </a:p>
          <a:p>
            <a:endParaRPr lang="en-US"/>
          </a:p>
          <a:p>
            <a:r>
              <a:rPr lang="en-US"/>
              <a:t>[Narration block 3 (wrong)]
Do you disagree? Think again!
! Or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9B7E3E08-D032-7FA4-09D3-E961CDE1733E}"/>
              </a:ext>
            </a:extLst>
          </p:cNvPr>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331484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B777-605D-950E-A888-138154E75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C4D5E-FE71-4F1C-AC2B-27047D891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DF436-B928-CB8C-4F77-760F1265776F}"/>
              </a:ext>
            </a:extLst>
          </p:cNvPr>
          <p:cNvSpPr>
            <a:spLocks noGrp="1"/>
          </p:cNvSpPr>
          <p:nvPr>
            <p:ph type="body" idx="1"/>
          </p:nvPr>
        </p:nvSpPr>
        <p:spPr/>
        <p:txBody>
          <a:bodyPr/>
          <a:lstStyle/>
          <a:p>
            <a:r>
              <a:rPr lang="en-US"/>
              <a:t>[Q=7][A=disagree]</a:t>
            </a:r>
          </a:p>
          <a:p>
            <a:endParaRPr lang="en-US"/>
          </a:p>
          <a:p>
            <a:r>
              <a:rPr lang="en-US"/>
              <a:t>[Narration block 1 (Statement)]
7. Your password can be short, and you can share it with your friends. This way you don't forget it!
!! Do you agree with what you heard?
!! Or do you disagree?</a:t>
            </a:r>
          </a:p>
          <a:p>
            <a:endParaRPr lang="en-US"/>
          </a:p>
          <a:p>
            <a:r>
              <a:rPr lang="en-US"/>
              <a:t>[Narration block 2 (correct)]
You disagree! Great! This is correct. Why?
Your password should be long!!
Do not share it with anyone.</a:t>
            </a:r>
          </a:p>
          <a:p>
            <a:endParaRPr lang="en-US"/>
          </a:p>
          <a:p>
            <a:r>
              <a:rPr lang="en-US"/>
              <a:t>[Narration block 3 (wrong)]
Do you agree? Think again!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1E2FE961-20E1-D0C2-3D3F-FBB15E18B75C}"/>
              </a:ext>
            </a:extLst>
          </p:cNvPr>
          <p:cNvSpPr>
            <a:spLocks noGrp="1"/>
          </p:cNvSpPr>
          <p:nvPr>
            <p:ph type="sldNum" sz="quarter" idx="5"/>
          </p:nvPr>
        </p:nvSpPr>
        <p:spPr/>
        <p:txBody>
          <a:bodyPr/>
          <a:lstStyle/>
          <a:p>
            <a:fld id="{828864C7-3637-46C8-87DC-E590609AC6BD}" type="slidenum">
              <a:rPr lang="el-GR" smtClean="0"/>
              <a:pPr/>
              <a:t>8</a:t>
            </a:fld>
            <a:endParaRPr lang="el-GR" dirty="0"/>
          </a:p>
        </p:txBody>
      </p:sp>
    </p:spTree>
    <p:extLst>
      <p:ext uri="{BB962C8B-B14F-4D97-AF65-F5344CB8AC3E}">
        <p14:creationId xmlns:p14="http://schemas.microsoft.com/office/powerpoint/2010/main" val="324241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1F77-425F-AAD6-2C69-8F420694E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60206-4B8F-A64E-7930-F042B740F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345B1-201D-BAF0-1150-F02BA606257C}"/>
              </a:ext>
            </a:extLst>
          </p:cNvPr>
          <p:cNvSpPr>
            <a:spLocks noGrp="1"/>
          </p:cNvSpPr>
          <p:nvPr>
            <p:ph type="body" idx="1"/>
          </p:nvPr>
        </p:nvSpPr>
        <p:spPr/>
        <p:txBody>
          <a:bodyPr/>
          <a:lstStyle/>
          <a:p>
            <a:r>
              <a:rPr lang="en-US"/>
              <a:t>[Q=8][A=agree]</a:t>
            </a:r>
          </a:p>
          <a:p>
            <a:endParaRPr lang="en-US"/>
          </a:p>
          <a:p>
            <a:r>
              <a:rPr lang="en-US"/>
              <a:t>[Narration block 1 (Statement)]
8. If you want something by email, like an appointment, write a clear message!
Say exactly what you want.
!! Do you agree with what you heard?
!!Or do you disagree?</a:t>
            </a:r>
          </a:p>
          <a:p>
            <a:endParaRPr lang="en-US"/>
          </a:p>
          <a:p>
            <a:r>
              <a:rPr lang="en-US"/>
              <a:t>[Narration block 2 (correct)]
You agree! Great! This is correct. Why?
A good email is clear!!
It says exactly what you need!!
This helps the other person understand and help you.</a:t>
            </a:r>
          </a:p>
          <a:p>
            <a:endParaRPr lang="en-US"/>
          </a:p>
          <a:p>
            <a:r>
              <a:rPr lang="en-US"/>
              <a:t>[Narration block 3 (wrong)]
Do you disagree? Think again!
! Or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9A96F574-6501-2E49-9677-92FFFF63D65D}"/>
              </a:ext>
            </a:extLst>
          </p:cNvPr>
          <p:cNvSpPr>
            <a:spLocks noGrp="1"/>
          </p:cNvSpPr>
          <p:nvPr>
            <p:ph type="sldNum" sz="quarter" idx="5"/>
          </p:nvPr>
        </p:nvSpPr>
        <p:spPr/>
        <p:txBody>
          <a:bodyPr/>
          <a:lstStyle/>
          <a:p>
            <a:fld id="{828864C7-3637-46C8-87DC-E590609AC6BD}" type="slidenum">
              <a:rPr lang="el-GR" smtClean="0"/>
              <a:pPr/>
              <a:t>9</a:t>
            </a:fld>
            <a:endParaRPr lang="el-GR" dirty="0"/>
          </a:p>
        </p:txBody>
      </p:sp>
    </p:spTree>
    <p:extLst>
      <p:ext uri="{BB962C8B-B14F-4D97-AF65-F5344CB8AC3E}">
        <p14:creationId xmlns:p14="http://schemas.microsoft.com/office/powerpoint/2010/main" val="18424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hyperlink" Target="https://www.freepik.com/free-photo/serious-focused-young-woman-pondering-something_22362411.htm#fromView=image_search_similar&amp;page=1&amp;position=8&amp;uuid=d75f44f7-77e9-4651-82f0-3683bea6bd5d&amp;query=quiz" TargetMode="External"/><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14.png"/><Relationship Id="rId3" Type="http://schemas.microsoft.com/office/2007/relationships/media" Target="../media/media27.mp3"/><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11" Type="http://schemas.openxmlformats.org/officeDocument/2006/relationships/hyperlink" Target="https://www.freepik.com/free-photo/very-good-definitely-recommend-handsome-cheerful-smiling-adult-man-give-positive-reaction-awesome-performance-show-thumbup-laughing-approve-like-product-white-background_24800614.htm#fromView=image_search_similar&amp;page=6&amp;position=6&amp;uuid=870eccad-b170-44da-85c8-b82842493333&amp;query=bravo?log-in=google" TargetMode="External"/><Relationship Id="rId5" Type="http://schemas.microsoft.com/office/2007/relationships/media" Target="../media/media28.mp3"/><Relationship Id="rId10" Type="http://schemas.openxmlformats.org/officeDocument/2006/relationships/hyperlink" Target="https://cdn.pixabay.com/photo/2016/03/27/07/12/apple-1282240_960_720.jpg" TargetMode="External"/><Relationship Id="rId4" Type="http://schemas.openxmlformats.org/officeDocument/2006/relationships/audio" Target="../media/media27.mp3"/><Relationship Id="rId9" Type="http://schemas.openxmlformats.org/officeDocument/2006/relationships/image" Target="../media/image13.jp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0.svg"/><Relationship Id="rId2" Type="http://schemas.microsoft.com/office/2007/relationships/media" Target="../media/media2.mp3"/><Relationship Id="rId16" Type="http://schemas.openxmlformats.org/officeDocument/2006/relationships/image" Target="../media/image7.png"/><Relationship Id="rId1" Type="http://schemas.openxmlformats.org/officeDocument/2006/relationships/tags" Target="../tags/tag2.xml"/><Relationship Id="rId6" Type="http://schemas.microsoft.com/office/2007/relationships/media" Target="../media/media4.mp3"/><Relationship Id="rId11" Type="http://schemas.openxmlformats.org/officeDocument/2006/relationships/image" Target="../media/image9.png"/><Relationship Id="rId5" Type="http://schemas.openxmlformats.org/officeDocument/2006/relationships/audio" Target="../media/media3.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3.mp3"/><Relationship Id="rId9" Type="http://schemas.openxmlformats.org/officeDocument/2006/relationships/notesSlide" Target="../notesSlides/notesSlide2.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5.mp3"/><Relationship Id="rId7" Type="http://schemas.openxmlformats.org/officeDocument/2006/relationships/audio" Target="../media/media7.mp3"/><Relationship Id="rId12" Type="http://schemas.openxmlformats.org/officeDocument/2006/relationships/image" Target="../media/image10.svg"/><Relationship Id="rId2" Type="http://schemas.microsoft.com/office/2007/relationships/media" Target="../media/media5.mp3"/><Relationship Id="rId16" Type="http://schemas.openxmlformats.org/officeDocument/2006/relationships/image" Target="../media/image7.png"/><Relationship Id="rId1" Type="http://schemas.openxmlformats.org/officeDocument/2006/relationships/tags" Target="../tags/tag3.xml"/><Relationship Id="rId6" Type="http://schemas.microsoft.com/office/2007/relationships/media" Target="../media/media7.mp3"/><Relationship Id="rId11" Type="http://schemas.openxmlformats.org/officeDocument/2006/relationships/image" Target="../media/image9.png"/><Relationship Id="rId5" Type="http://schemas.openxmlformats.org/officeDocument/2006/relationships/audio" Target="../media/media6.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6.mp3"/><Relationship Id="rId9" Type="http://schemas.openxmlformats.org/officeDocument/2006/relationships/notesSlide" Target="../notesSlides/notesSlide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8.mp3"/><Relationship Id="rId7" Type="http://schemas.openxmlformats.org/officeDocument/2006/relationships/audio" Target="../media/media10.mp3"/><Relationship Id="rId12" Type="http://schemas.openxmlformats.org/officeDocument/2006/relationships/image" Target="../media/image12.svg"/><Relationship Id="rId2" Type="http://schemas.microsoft.com/office/2007/relationships/media" Target="../media/media8.mp3"/><Relationship Id="rId16" Type="http://schemas.openxmlformats.org/officeDocument/2006/relationships/image" Target="../media/image7.png"/><Relationship Id="rId1" Type="http://schemas.openxmlformats.org/officeDocument/2006/relationships/tags" Target="../tags/tag4.xml"/><Relationship Id="rId6" Type="http://schemas.microsoft.com/office/2007/relationships/media" Target="../media/media10.mp3"/><Relationship Id="rId11" Type="http://schemas.openxmlformats.org/officeDocument/2006/relationships/image" Target="../media/image11.png"/><Relationship Id="rId5" Type="http://schemas.openxmlformats.org/officeDocument/2006/relationships/audio" Target="../media/media9.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9.mp3"/><Relationship Id="rId9" Type="http://schemas.openxmlformats.org/officeDocument/2006/relationships/notesSlide" Target="../notesSlides/notesSlide4.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1.mp3"/><Relationship Id="rId7" Type="http://schemas.openxmlformats.org/officeDocument/2006/relationships/audio" Target="../media/media13.mp3"/><Relationship Id="rId12" Type="http://schemas.openxmlformats.org/officeDocument/2006/relationships/image" Target="../media/image10.svg"/><Relationship Id="rId2" Type="http://schemas.microsoft.com/office/2007/relationships/media" Target="../media/media11.mp3"/><Relationship Id="rId16" Type="http://schemas.openxmlformats.org/officeDocument/2006/relationships/image" Target="../media/image7.png"/><Relationship Id="rId1" Type="http://schemas.openxmlformats.org/officeDocument/2006/relationships/tags" Target="../tags/tag5.xml"/><Relationship Id="rId6" Type="http://schemas.microsoft.com/office/2007/relationships/media" Target="../media/media13.mp3"/><Relationship Id="rId11" Type="http://schemas.openxmlformats.org/officeDocument/2006/relationships/image" Target="../media/image9.png"/><Relationship Id="rId5" Type="http://schemas.openxmlformats.org/officeDocument/2006/relationships/audio" Target="../media/media12.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2.mp3"/><Relationship Id="rId9" Type="http://schemas.openxmlformats.org/officeDocument/2006/relationships/notesSlide" Target="../notesSlides/notesSlide5.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4.mp3"/><Relationship Id="rId7" Type="http://schemas.openxmlformats.org/officeDocument/2006/relationships/audio" Target="../media/media16.mp3"/><Relationship Id="rId12" Type="http://schemas.openxmlformats.org/officeDocument/2006/relationships/image" Target="../media/image10.svg"/><Relationship Id="rId2" Type="http://schemas.microsoft.com/office/2007/relationships/media" Target="../media/media14.mp3"/><Relationship Id="rId16" Type="http://schemas.openxmlformats.org/officeDocument/2006/relationships/image" Target="../media/image7.png"/><Relationship Id="rId1" Type="http://schemas.openxmlformats.org/officeDocument/2006/relationships/tags" Target="../tags/tag6.xml"/><Relationship Id="rId6" Type="http://schemas.microsoft.com/office/2007/relationships/media" Target="../media/media16.mp3"/><Relationship Id="rId11" Type="http://schemas.openxmlformats.org/officeDocument/2006/relationships/image" Target="../media/image9.png"/><Relationship Id="rId5" Type="http://schemas.openxmlformats.org/officeDocument/2006/relationships/audio" Target="../media/media15.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5.mp3"/><Relationship Id="rId9" Type="http://schemas.openxmlformats.org/officeDocument/2006/relationships/notesSlide" Target="../notesSlides/notesSlide6.xml"/><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7.mp3"/><Relationship Id="rId7" Type="http://schemas.openxmlformats.org/officeDocument/2006/relationships/audio" Target="../media/media19.mp3"/><Relationship Id="rId12" Type="http://schemas.openxmlformats.org/officeDocument/2006/relationships/image" Target="../media/image10.svg"/><Relationship Id="rId2" Type="http://schemas.microsoft.com/office/2007/relationships/media" Target="../media/media17.mp3"/><Relationship Id="rId16" Type="http://schemas.openxmlformats.org/officeDocument/2006/relationships/image" Target="../media/image7.png"/><Relationship Id="rId1" Type="http://schemas.openxmlformats.org/officeDocument/2006/relationships/tags" Target="../tags/tag7.xml"/><Relationship Id="rId6" Type="http://schemas.microsoft.com/office/2007/relationships/media" Target="../media/media19.mp3"/><Relationship Id="rId11" Type="http://schemas.openxmlformats.org/officeDocument/2006/relationships/image" Target="../media/image9.png"/><Relationship Id="rId5" Type="http://schemas.openxmlformats.org/officeDocument/2006/relationships/audio" Target="../media/media18.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8.mp3"/><Relationship Id="rId9" Type="http://schemas.openxmlformats.org/officeDocument/2006/relationships/notesSlide" Target="../notesSlides/notesSlide7.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0.mp3"/><Relationship Id="rId7" Type="http://schemas.openxmlformats.org/officeDocument/2006/relationships/audio" Target="../media/media22.mp3"/><Relationship Id="rId12" Type="http://schemas.openxmlformats.org/officeDocument/2006/relationships/image" Target="../media/image12.svg"/><Relationship Id="rId2" Type="http://schemas.microsoft.com/office/2007/relationships/media" Target="../media/media20.mp3"/><Relationship Id="rId16" Type="http://schemas.openxmlformats.org/officeDocument/2006/relationships/image" Target="../media/image7.png"/><Relationship Id="rId1" Type="http://schemas.openxmlformats.org/officeDocument/2006/relationships/tags" Target="../tags/tag8.xml"/><Relationship Id="rId6" Type="http://schemas.microsoft.com/office/2007/relationships/media" Target="../media/media22.mp3"/><Relationship Id="rId11" Type="http://schemas.openxmlformats.org/officeDocument/2006/relationships/image" Target="../media/image11.png"/><Relationship Id="rId5" Type="http://schemas.openxmlformats.org/officeDocument/2006/relationships/audio" Target="../media/media21.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21.mp3"/><Relationship Id="rId9" Type="http://schemas.openxmlformats.org/officeDocument/2006/relationships/notesSlide" Target="../notesSlides/notesSlide8.xml"/><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3.mp3"/><Relationship Id="rId7" Type="http://schemas.openxmlformats.org/officeDocument/2006/relationships/audio" Target="../media/media25.mp3"/><Relationship Id="rId12" Type="http://schemas.openxmlformats.org/officeDocument/2006/relationships/image" Target="../media/image10.svg"/><Relationship Id="rId2" Type="http://schemas.microsoft.com/office/2007/relationships/media" Target="../media/media23.mp3"/><Relationship Id="rId16" Type="http://schemas.openxmlformats.org/officeDocument/2006/relationships/image" Target="../media/image7.png"/><Relationship Id="rId1" Type="http://schemas.openxmlformats.org/officeDocument/2006/relationships/tags" Target="../tags/tag9.xml"/><Relationship Id="rId6" Type="http://schemas.microsoft.com/office/2007/relationships/media" Target="../media/media25.mp3"/><Relationship Id="rId11" Type="http://schemas.openxmlformats.org/officeDocument/2006/relationships/image" Target="../media/image9.png"/><Relationship Id="rId5" Type="http://schemas.openxmlformats.org/officeDocument/2006/relationships/audio" Target="../media/media24.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4.mp3"/><Relationship Id="rId9" Type="http://schemas.openxmlformats.org/officeDocument/2006/relationships/notesSlide" Target="../notesSlides/notesSlide9.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GB" sz="1200" dirty="0">
                <a:hlinkClick r:id="rId10"/>
              </a:rPr>
              <a:t>Image by </a:t>
            </a:r>
            <a:r>
              <a:rPr lang="en-GB" sz="1200" dirty="0" err="1">
                <a:hlinkClick r:id="rId10"/>
              </a:rPr>
              <a:t>zinkevych</a:t>
            </a:r>
            <a:r>
              <a:rPr lang="en-GB" sz="1200" dirty="0">
                <a:hlinkClick r:id="rId10"/>
              </a:rPr>
              <a:t> on </a:t>
            </a:r>
            <a:r>
              <a:rPr lang="en-GB" sz="1200" dirty="0" err="1">
                <a:hlinkClick r:id="rId10"/>
              </a:rPr>
              <a:t>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2"/>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08" fill="hold"/>
                                        <p:tgtEl>
                                          <p:spTgt spid="2"/>
                                        </p:tgtEl>
                                      </p:cBhvr>
                                    </p:cmd>
                                  </p:childTnLst>
                                </p:cTn>
                              </p:par>
                            </p:childTnLst>
                          </p:cTn>
                        </p:par>
                        <p:par>
                          <p:cTn id="7" fill="hold">
                            <p:stCondLst>
                              <p:cond delay="2680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Source</a:t>
            </a:r>
            <a:r>
              <a:rPr lang="de-DE" sz="1200" b="0" i="0" u="none" strike="noStrike" cap="none" dirty="0">
                <a:solidFill>
                  <a:schemeClr val="dk1"/>
                </a:solidFill>
                <a:latin typeface="Calibri"/>
                <a:ea typeface="Calibri"/>
                <a:cs typeface="Calibri"/>
                <a:sym typeface="Calibri"/>
              </a:rPr>
              <a:t> | </a:t>
            </a:r>
            <a:r>
              <a:rPr lang="de-DE" sz="1200" b="0" i="0" u="sng" strike="noStrike" cap="none" dirty="0" err="1">
                <a:solidFill>
                  <a:schemeClr val="dk1"/>
                </a:solidFill>
                <a:latin typeface="Calibri"/>
                <a:ea typeface="Calibri"/>
                <a:cs typeface="Calibri"/>
                <a:sym typeface="Calibri"/>
                <a:hlinkClick r:id="rId11"/>
              </a:rPr>
              <a:t>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61063">
            <a:off x="4944040" y="4957598"/>
            <a:ext cx="3859025" cy="1531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0" fill="hold"/>
                                        <p:tgtEl>
                                          <p:spTgt spid="12"/>
                                        </p:tgtEl>
                                      </p:cBhvr>
                                    </p:cmd>
                                  </p:childTnLst>
                                </p:cTn>
                              </p:par>
                            </p:childTnLst>
                          </p:cTn>
                        </p:par>
                        <p:par>
                          <p:cTn id="7" fill="hold">
                            <p:stCondLst>
                              <p:cond delay="744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9960" fill="hold"/>
                                        <p:tgtEl>
                                          <p:spTgt spid="13"/>
                                        </p:tgtEl>
                                      </p:cBhvr>
                                    </p:cmd>
                                  </p:childTnLst>
                                </p:cTn>
                              </p:par>
                            </p:childTnLst>
                          </p:cTn>
                        </p:par>
                        <p:par>
                          <p:cTn id="13" fill="hold">
                            <p:stCondLst>
                              <p:cond delay="13176"/>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63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FA381E-9FB8-6905-D822-3B2F2A6E7D28}"/>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You must open the App to see your emails.</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090D8236-2AB3-E78A-7156-56AE772E77B8}"/>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555434E4-EF6C-4AE8-9C08-EA8920E13DE0}"/>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BF586E31-7F01-0FBF-34E0-EA19B2EAF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E1AC679A-16EC-F9DE-CFBA-9B8BA399B486}"/>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A952626C-F691-9AFE-D140-C66043B124D0}"/>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E3BFE76F-71A2-5338-E478-1D9747CC50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387DF3E8-74D4-94E7-0A41-7D2353A6974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502F70D-6CA0-D4D9-217D-A3BB290F52D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927EDAD6-6B36-BB7F-27CC-797B841EE9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7FF545A1-0E70-F708-9463-6F230B1B48F0}"/>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ED784C78-A370-8DB0-5C4A-B8EAC0AD5561}"/>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1786E724-929B-B212-2994-ADE69D837D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1. If you want to read your email, first find the email app and open it on your phone.</a:t>
            </a:r>
            <a:endParaRPr lang="el-GR" sz="3200"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325475" y="6162675"/>
            <a:ext cx="609600" cy="609600"/>
          </a:xfrm>
          <a:prstGeom prst="rect">
            <a:avLst/>
          </a:prstGeom>
        </p:spPr>
      </p:pic>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60" fill="hold"/>
                                        <p:tgtEl>
                                          <p:spTgt spid="4"/>
                                        </p:tgtEl>
                                      </p:cBhvr>
                                    </p:cmd>
                                  </p:childTnLst>
                                </p:cTn>
                              </p:par>
                            </p:childTnLst>
                          </p:cTn>
                        </p:par>
                        <p:par>
                          <p:cTn id="7" fill="hold">
                            <p:stCondLst>
                              <p:cond delay="17160"/>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5048" fill="hold"/>
                                        <p:tgtEl>
                                          <p:spTgt spid="8"/>
                                        </p:tgtEl>
                                      </p:cBhvr>
                                    </p:cmd>
                                  </p:childTnLst>
                                </p:cTn>
                              </p:par>
                            </p:childTnLst>
                          </p:cTn>
                        </p:par>
                        <p:par>
                          <p:cTn id="30" fill="hold">
                            <p:stCondLst>
                              <p:cond delay="3338"/>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5711E8-EAF7-F4AC-76A4-BC6EDED8CFC1}"/>
              </a:ext>
            </a:extLst>
          </p:cNvPr>
          <p:cNvSpPr txBox="1"/>
          <p:nvPr/>
        </p:nvSpPr>
        <p:spPr>
          <a:xfrm>
            <a:off x="2525486" y="5017958"/>
            <a:ext cx="7020850" cy="2246769"/>
          </a:xfrm>
          <a:prstGeom prst="rect">
            <a:avLst/>
          </a:prstGeom>
          <a:solidFill>
            <a:schemeClr val="bg1">
              <a:lumMod val="95000"/>
            </a:schemeClr>
          </a:solidFill>
        </p:spPr>
        <p:txBody>
          <a:bodyPr wrap="square">
            <a:spAutoFit/>
          </a:bodyPr>
          <a:lstStyle/>
          <a:p>
            <a:r>
              <a:rPr lang="en-US" sz="2800"/>
              <a:t>Why? You must tap the email you want to read so it opens and you can see the message.</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22054139-6508-9401-9133-838D54664C29}"/>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07538417-207E-E366-E4F9-6AB125832D2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19A95C99-03F9-98A6-D8F0-D893CF2444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8136608D-6C92-623E-C62C-06E48A6E52A5}"/>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C1C5CA85-206D-1D4E-071B-43DA0E92E7DE}"/>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88F0C586-06F0-E4B6-FAC8-794B719F3A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B5D03E4C-FCDA-C5B8-8B83-E5756BDBEBF7}"/>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C581F687-AC95-F2FB-7CE3-9B0FD56199A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D89AF6AD-5035-45D2-4532-5C6E1CB218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E1C6A410-7602-7CBF-27CC-43D76044E343}"/>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295F9445-4058-7A5B-94F8-8238CA2C69FF}"/>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553AC014-4028-7914-5008-8F40AD2C6A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019FF514-E252-45B7-C4FC-B11645008BDE}"/>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E0956D26-5BE2-D90D-0BDC-686F4120420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2. To read an email, you have to click on the name of that email in your list.</a:t>
            </a:r>
            <a:endParaRPr lang="el-GR" sz="3200"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4049375" y="5362575"/>
            <a:ext cx="609600" cy="609600"/>
          </a:xfrm>
          <a:prstGeom prst="rect">
            <a:avLst/>
          </a:prstGeom>
        </p:spPr>
      </p:pic>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4" fill="hold"/>
                                        <p:tgtEl>
                                          <p:spTgt spid="4"/>
                                        </p:tgtEl>
                                      </p:cBhvr>
                                    </p:cmd>
                                  </p:childTnLst>
                                </p:cTn>
                              </p:par>
                            </p:childTnLst>
                          </p:cTn>
                        </p:par>
                        <p:par>
                          <p:cTn id="7" fill="hold">
                            <p:stCondLst>
                              <p:cond delay="18024"/>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22152" fill="hold"/>
                                        <p:tgtEl>
                                          <p:spTgt spid="8"/>
                                        </p:tgtEl>
                                      </p:cBhvr>
                                    </p:cmd>
                                  </p:childTnLst>
                                </p:cTn>
                              </p:par>
                            </p:childTnLst>
                          </p:cTn>
                        </p:par>
                        <p:par>
                          <p:cTn id="30" fill="hold">
                            <p:stCondLst>
                              <p:cond delay="3362"/>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C5409E-214A-BD97-CCA2-B398F0542D9F}"/>
              </a:ext>
            </a:extLst>
          </p:cNvPr>
          <p:cNvSpPr txBox="1"/>
          <p:nvPr/>
        </p:nvSpPr>
        <p:spPr>
          <a:xfrm>
            <a:off x="2520777" y="5019314"/>
            <a:ext cx="7018639" cy="1815882"/>
          </a:xfrm>
          <a:prstGeom prst="rect">
            <a:avLst/>
          </a:prstGeom>
          <a:solidFill>
            <a:schemeClr val="bg1">
              <a:lumMod val="95000"/>
            </a:schemeClr>
          </a:solidFill>
        </p:spPr>
        <p:txBody>
          <a:bodyPr wrap="square">
            <a:spAutoFit/>
          </a:bodyPr>
          <a:lstStyle/>
          <a:p>
            <a:r>
              <a:rPr lang="en-US" sz="2800"/>
              <a:t>Why? The 'Reply' button is only for answering someone who has already written to you.</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0523C819-744C-5E2D-E0C8-E692BF9EEEF1}"/>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0943339C-BD93-D807-55FC-355412BA2446}"/>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DDFA4246-D46F-B047-BA54-8AEBA36DC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81DE6063-CF19-93C2-A16B-8A31DBCBE16A}"/>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6C431FB0-95B1-0E0A-5867-05D42BAA475C}"/>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798D16B8-9781-80FC-37D2-E93E0F88DB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A8B58B8F-8430-7526-D740-8A7F3D735A3D}"/>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8197CC1F-DF37-C049-60E9-D55566F747D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2FBBA959-1E2E-F401-83C0-B62D13DE80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21CFA882-65BE-52B0-045A-084FD6C8D638}"/>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E9F9AD19-FB12-B330-F771-271FD094241F}"/>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F882BEC1-EEC7-F7CA-51FA-37AA627851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870360DB-E1BA-9E9F-D495-C301D5870A84}"/>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4F4091A8-4887-28C8-1785-385EC7634EE2}"/>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3. If you want to write an email to a NEW person, you must use the 'Reply' button.</a:t>
            </a:r>
            <a:endParaRPr lang="el-GR" sz="3200"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339989" y="5248713"/>
            <a:ext cx="609600" cy="609600"/>
          </a:xfrm>
          <a:prstGeom prst="rect">
            <a:avLst/>
          </a:prstGeom>
        </p:spPr>
      </p:pic>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96" fill="hold"/>
                                        <p:tgtEl>
                                          <p:spTgt spid="4"/>
                                        </p:tgtEl>
                                      </p:cBhvr>
                                    </p:cmd>
                                  </p:childTnLst>
                                </p:cTn>
                              </p:par>
                            </p:childTnLst>
                          </p:cTn>
                        </p:par>
                        <p:par>
                          <p:cTn id="7" fill="hold">
                            <p:stCondLst>
                              <p:cond delay="19896"/>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7"/>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28800" fill="hold"/>
                                        <p:tgtEl>
                                          <p:spTgt spid="6"/>
                                        </p:tgtEl>
                                      </p:cBhvr>
                                    </p:cmd>
                                  </p:childTnLst>
                                </p:cTn>
                              </p:par>
                            </p:childTnLst>
                          </p:cTn>
                        </p:par>
                        <p:par>
                          <p:cTn id="29" fill="hold">
                            <p:stCondLst>
                              <p:cond delay="3554"/>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554"/>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6"/>
                                        </p:tgtEl>
                                      </p:cBhvr>
                                    </p:cmd>
                                  </p:childTnLst>
                                </p:cTn>
                              </p:par>
                              <p:par>
                                <p:cTn id="42" presetID="3" presetClass="mediacall" presetSubtype="0" fill="hold" nodeType="withEffect">
                                  <p:stCondLst>
                                    <p:cond delay="0"/>
                                  </p:stCondLst>
                                  <p:childTnLst>
                                    <p:cmd type="call" cmd="stop">
                                      <p:cBhvr>
                                        <p:cTn id="43" dur="1" fill="hold"/>
                                        <p:tgtEl>
                                          <p:spTgt spid="4"/>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10512"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34454E-AA29-3983-03FA-A513B8C65010}"/>
              </a:ext>
            </a:extLst>
          </p:cNvPr>
          <p:cNvSpPr txBox="1"/>
          <p:nvPr/>
        </p:nvSpPr>
        <p:spPr>
          <a:xfrm>
            <a:off x="2525486" y="5017958"/>
            <a:ext cx="7020850" cy="2246769"/>
          </a:xfrm>
          <a:prstGeom prst="rect">
            <a:avLst/>
          </a:prstGeom>
          <a:solidFill>
            <a:schemeClr val="bg1">
              <a:lumMod val="95000"/>
            </a:schemeClr>
          </a:solidFill>
        </p:spPr>
        <p:txBody>
          <a:bodyPr wrap="square">
            <a:spAutoFit/>
          </a:bodyPr>
          <a:lstStyle/>
          <a:p>
            <a:r>
              <a:rPr lang="en-US" sz="2800"/>
              <a:t>Why? The 'To' space is where you put the email address of the person you are sending it to.</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FF3198E9-D619-B5A8-2A97-BC0872AE3B72}"/>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B8F29C79-01DB-5FCA-D2F9-D3422E9B59B8}"/>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C310F647-11BF-B959-ECAF-74B52FEE77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7BCB73D5-9539-CF88-510D-0991264A64D8}"/>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033063E5-BC12-5322-0343-5EDC23D55CBA}"/>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060463E5-2C16-C3C8-A33B-510872E6C1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E5A47FBC-7335-6D04-D670-193A92BBBCA1}"/>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5E0B106C-D5B7-5EEC-D2A8-15CFA8A04AF2}"/>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07723D08-BCF4-B990-3730-D92F79B666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F6521ABC-7401-E885-8EF4-A642BE5533F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CABA429C-ECE1-4F66-D88C-1345761C2930}"/>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AF5A8B6D-FC5E-67F5-02F0-547742E16F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660E5C6D-9480-C16C-2656-A2A884E9C27D}"/>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AD3D568C-AFD8-CB16-FBE9-99035289F12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4. The email of the person you are writing to goes in the space that says 'To'.</a:t>
            </a:r>
            <a:endParaRPr lang="el-GR" sz="3200"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020221" y="5635625"/>
            <a:ext cx="609600" cy="609600"/>
          </a:xfrm>
          <a:prstGeom prst="rect">
            <a:avLst/>
          </a:prstGeom>
        </p:spPr>
      </p:pic>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52" fill="hold"/>
                                        <p:tgtEl>
                                          <p:spTgt spid="4"/>
                                        </p:tgtEl>
                                      </p:cBhvr>
                                    </p:cmd>
                                  </p:childTnLst>
                                </p:cTn>
                              </p:par>
                            </p:childTnLst>
                          </p:cTn>
                        </p:par>
                        <p:par>
                          <p:cTn id="7" fill="hold">
                            <p:stCondLst>
                              <p:cond delay="19752"/>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8096" fill="hold"/>
                                        <p:tgtEl>
                                          <p:spTgt spid="8"/>
                                        </p:tgtEl>
                                      </p:cBhvr>
                                    </p:cmd>
                                  </p:childTnLst>
                                </p:cTn>
                              </p:par>
                            </p:childTnLst>
                          </p:cTn>
                        </p:par>
                        <p:par>
                          <p:cTn id="30" fill="hold">
                            <p:stCondLst>
                              <p:cond delay="338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8507D67-DDE0-B7FB-C603-86165FA3F722}"/>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You use 'Reply' when you want to answer the same person who wrote to you.</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A6DBBECA-D8DB-AE8D-3CCB-5124FC80312F}"/>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4BCD145E-7216-05A9-5A1B-3E1244E0C1B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C8804FBF-AC13-81FB-672A-B77CB0266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24238172-7FA7-9B50-4DBE-4FE3E818F293}"/>
              </a:ext>
            </a:extLst>
          </p:cNvPr>
          <p:cNvGrpSpPr/>
          <p:nvPr/>
        </p:nvGrpSpPr>
        <p:grpSpPr>
          <a:xfrm>
            <a:off x="3044396" y="2664955"/>
            <a:ext cx="2313768" cy="2248487"/>
            <a:chOff x="3346720" y="366821"/>
            <a:chExt cx="2313768" cy="2248487"/>
          </a:xfrm>
        </p:grpSpPr>
        <p:sp>
          <p:nvSpPr>
            <p:cNvPr id="13" name="Ορθογώνιο 4">
              <a:extLst>
                <a:ext uri="{FF2B5EF4-FFF2-40B4-BE49-F238E27FC236}">
                  <a16:creationId xmlns:a16="http://schemas.microsoft.com/office/drawing/2014/main" id="{D4120A82-543A-BBCF-41D0-29B7BEAB4834}"/>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682317AA-E441-FE94-A680-B98F54F53B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E627E35C-E780-44D3-654D-F0BC9CDAF60D}"/>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597D5EE6-B303-398F-21B6-855D333E3473}"/>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31BF1805-0EAB-1D65-22DC-0209239618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DB109057-E8DC-7AE5-85D9-C09CF7783B26}"/>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0F07AEF4-AB96-11E7-CBA7-9D178A19FFF7}"/>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118B9392-F087-95F1-40C2-52552C0100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17F5FD91-EEE4-18C4-D67D-73E8A5253A0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9EA2A8A-1B0C-677E-065B-04ADD193424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5. The 'Reply' button is used to answer an email you have already received from someone.</a:t>
            </a:r>
            <a:endParaRPr lang="el-GR" sz="3200"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14375" y="5908675"/>
            <a:ext cx="609600" cy="609600"/>
          </a:xfrm>
          <a:prstGeom prst="rect">
            <a:avLst/>
          </a:prstGeom>
        </p:spPr>
      </p:pic>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12" fill="hold"/>
                                        <p:tgtEl>
                                          <p:spTgt spid="4"/>
                                        </p:tgtEl>
                                      </p:cBhvr>
                                    </p:cmd>
                                  </p:childTnLst>
                                </p:cTn>
                              </p:par>
                            </p:childTnLst>
                          </p:cTn>
                        </p:par>
                        <p:par>
                          <p:cTn id="7" fill="hold">
                            <p:stCondLst>
                              <p:cond delay="18912"/>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9896" fill="hold"/>
                                        <p:tgtEl>
                                          <p:spTgt spid="8"/>
                                        </p:tgtEl>
                                      </p:cBhvr>
                                    </p:cmd>
                                  </p:childTnLst>
                                </p:cTn>
                              </p:par>
                            </p:childTnLst>
                          </p:cTn>
                        </p:par>
                        <p:par>
                          <p:cTn id="30" fill="hold">
                            <p:stCondLst>
                              <p:cond delay="350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BCA0D-40DC-4FCE-A699-2300A7271D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3C934D-4301-A0C1-6DEE-83A1517F17EB}"/>
              </a:ext>
            </a:extLst>
          </p:cNvPr>
          <p:cNvSpPr txBox="1"/>
          <p:nvPr/>
        </p:nvSpPr>
        <p:spPr>
          <a:xfrm>
            <a:off x="2525486" y="5017958"/>
            <a:ext cx="7020850" cy="2246769"/>
          </a:xfrm>
          <a:prstGeom prst="rect">
            <a:avLst/>
          </a:prstGeom>
          <a:solidFill>
            <a:schemeClr val="bg1">
              <a:lumMod val="95000"/>
            </a:schemeClr>
          </a:solidFill>
        </p:spPr>
        <p:txBody>
          <a:bodyPr wrap="square">
            <a:spAutoFit/>
          </a:bodyPr>
          <a:lstStyle/>
          <a:p>
            <a:r>
              <a:rPr lang="en-US" sz="2800"/>
              <a:t>Why? Emails that ask for passwords or give fake prizes are tricks. You should never open those emails or give your information.</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FC3EBFEB-3135-A28B-2B5E-A05FEDA3303B}"/>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6E8E11C8-13C9-AE03-B1D5-0E98FB173780}"/>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0957BC95-3C0C-B4D5-844E-025A80CB99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92623101-1ACD-25AA-DE61-3B0C2D23717B}"/>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0A383E17-FC12-AAC8-C936-B805CF9CD0C5}"/>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40AB22FC-BAC7-3F3D-86F4-22E041CBB6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CAD5A068-56AD-D63A-2127-A0CED3D8769B}"/>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B1790EE-5F43-7D07-9250-A98E0F1707AF}"/>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2D54CFCA-654F-8E49-7263-23E6258218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A2EF8FCD-7E3F-81A2-E362-34104509D9D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4188E7C6-7C82-3118-7F08-A4602F303390}"/>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C4C68E38-A607-3D06-3AE9-6D28FF5D2D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9397DBC1-4379-8636-23AA-B97B86B19946}"/>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996AF1D4-A53B-58B8-C623-5297EA416F90}"/>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C1714D-4056-7427-78C4-364E4FFBC559}"/>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6. If an email asks for your password or says you won a prize without entering a contest, it is a dangerous email.</a:t>
            </a:r>
            <a:endParaRPr lang="el-GR" sz="3200" dirty="0">
              <a:solidFill>
                <a:srgbClr val="008379"/>
              </a:solidFill>
            </a:endParaRPr>
          </a:p>
        </p:txBody>
      </p:sp>
      <p:pic>
        <p:nvPicPr>
          <p:cNvPr id="4" name="6 A Question-32">
            <a:hlinkClick r:id="" action="ppaction://media"/>
            <a:extLst>
              <a:ext uri="{FF2B5EF4-FFF2-40B4-BE49-F238E27FC236}">
                <a16:creationId xmlns:a16="http://schemas.microsoft.com/office/drawing/2014/main" id="{A7B0F65F-7325-0736-2CEE-13ED86656CC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73075" y="638175"/>
            <a:ext cx="609600" cy="609600"/>
          </a:xfrm>
          <a:prstGeom prst="rect">
            <a:avLst/>
          </a:prstGeom>
        </p:spPr>
      </p:pic>
      <p:pic>
        <p:nvPicPr>
          <p:cNvPr id="8" name="6 A Correct-33">
            <a:hlinkClick r:id="" action="ppaction://media"/>
            <a:extLst>
              <a:ext uri="{FF2B5EF4-FFF2-40B4-BE49-F238E27FC236}">
                <a16:creationId xmlns:a16="http://schemas.microsoft.com/office/drawing/2014/main" id="{7981E6AE-BC93-4C6A-8EFF-19F54211C2DB}"/>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173075" y="3181232"/>
            <a:ext cx="609600" cy="609600"/>
          </a:xfrm>
          <a:prstGeom prst="rect">
            <a:avLst/>
          </a:prstGeom>
        </p:spPr>
      </p:pic>
      <p:pic>
        <p:nvPicPr>
          <p:cNvPr id="9" name="6 A wrong-34">
            <a:hlinkClick r:id="" action="ppaction://media"/>
            <a:extLst>
              <a:ext uri="{FF2B5EF4-FFF2-40B4-BE49-F238E27FC236}">
                <a16:creationId xmlns:a16="http://schemas.microsoft.com/office/drawing/2014/main" id="{7B102D7B-1418-D58C-481B-4425130479BE}"/>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145407" y="5551251"/>
            <a:ext cx="609600" cy="609600"/>
          </a:xfrm>
          <a:prstGeom prst="rect">
            <a:avLst/>
          </a:prstGeom>
        </p:spPr>
      </p:pic>
    </p:spTree>
    <p:custDataLst>
      <p:tags r:id="rId1"/>
    </p:custDataLst>
    <p:extLst>
      <p:ext uri="{BB962C8B-B14F-4D97-AF65-F5344CB8AC3E}">
        <p14:creationId xmlns:p14="http://schemas.microsoft.com/office/powerpoint/2010/main" val="19233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08" fill="hold"/>
                                        <p:tgtEl>
                                          <p:spTgt spid="4"/>
                                        </p:tgtEl>
                                      </p:cBhvr>
                                    </p:cmd>
                                  </p:childTnLst>
                                </p:cTn>
                              </p:par>
                            </p:childTnLst>
                          </p:cTn>
                        </p:par>
                        <p:par>
                          <p:cTn id="7" fill="hold">
                            <p:stCondLst>
                              <p:cond delay="2860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9"/>
                                        </p:tgtEl>
                                      </p:cBhvr>
                                    </p:cmd>
                                  </p:childTnLst>
                                </p:cTn>
                              </p:par>
                              <p:par>
                                <p:cTn id="25" presetID="3" presetClass="mediacall" presetSubtype="0" fill="hold" nodeType="withEffect">
                                  <p:stCondLst>
                                    <p:cond delay="750"/>
                                  </p:stCondLst>
                                  <p:childTnLst>
                                    <p:cmd type="call" cmd="stop">
                                      <p:cBhvr>
                                        <p:cTn id="26" dur="1" fill="hold"/>
                                        <p:tgtEl>
                                          <p:spTgt spid="4"/>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29136" fill="hold"/>
                                        <p:tgtEl>
                                          <p:spTgt spid="8"/>
                                        </p:tgtEl>
                                      </p:cBhvr>
                                    </p:cmd>
                                  </p:childTnLst>
                                </p:cTn>
                              </p:par>
                            </p:childTnLst>
                          </p:cTn>
                        </p:par>
                        <p:par>
                          <p:cTn id="30" fill="hold">
                            <p:stCondLst>
                              <p:cond delay="3530"/>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318F5-59F2-2E84-99E2-49C1461D09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37FB2D-E737-13F1-697F-DC8E2A4BBD9E}"/>
              </a:ext>
            </a:extLst>
          </p:cNvPr>
          <p:cNvSpPr txBox="1"/>
          <p:nvPr/>
        </p:nvSpPr>
        <p:spPr>
          <a:xfrm>
            <a:off x="2520777" y="5019314"/>
            <a:ext cx="7018639" cy="1815882"/>
          </a:xfrm>
          <a:prstGeom prst="rect">
            <a:avLst/>
          </a:prstGeom>
          <a:solidFill>
            <a:schemeClr val="bg1">
              <a:lumMod val="95000"/>
            </a:schemeClr>
          </a:solidFill>
        </p:spPr>
        <p:txBody>
          <a:bodyPr wrap="square">
            <a:spAutoFit/>
          </a:bodyPr>
          <a:lstStyle/>
          <a:p>
            <a:r>
              <a:rPr lang="en-US" sz="2800"/>
              <a:t>Why? Your password must be long and very secret. It belongs only to you.</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3BF1E906-C328-A4FF-E7CC-39639F9A3896}"/>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08F80A68-3E21-8D98-0CA3-B9DC5711D161}"/>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BEAA4248-7264-CFD7-8E15-11D66F699D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61F3C033-BD26-E3D8-15D1-3B6A8C5BA55E}"/>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EDE6D0EF-4784-6350-640D-4EAB7B55C1B6}"/>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7ADC0AE6-81DD-9D80-A1FE-6BE9909518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5D10C82B-C54D-B036-9F02-864BFF3DCC9E}"/>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1D15B5A1-4E8F-6451-0EFF-E44FB5553195}"/>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5984238C-A9CB-FEA6-EEAB-28906F88C3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B98CAABE-B0C0-3DC0-E93C-6E1321D9C491}"/>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46F7DD7B-6AF7-B795-0AE3-0DB7475A5464}"/>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007DE218-F3DE-5EC8-16AD-56A9F6F493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43981A39-36D3-5422-5F90-7D5CD1855E96}"/>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15017C11-282A-62BF-7C0E-1DE95E011C9D}"/>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B358006-D91C-58F1-EC93-68C02C965289}"/>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7. Your password can be short, and you can share it with your friends, so don't forget it.</a:t>
            </a:r>
            <a:endParaRPr lang="el-GR" sz="3200" dirty="0">
              <a:solidFill>
                <a:srgbClr val="008379"/>
              </a:solidFill>
            </a:endParaRPr>
          </a:p>
        </p:txBody>
      </p:sp>
      <p:pic>
        <p:nvPicPr>
          <p:cNvPr id="4" name="7 B Question-41">
            <a:hlinkClick r:id="" action="ppaction://media"/>
            <a:extLst>
              <a:ext uri="{FF2B5EF4-FFF2-40B4-BE49-F238E27FC236}">
                <a16:creationId xmlns:a16="http://schemas.microsoft.com/office/drawing/2014/main" id="{3CE7D4BF-F14E-94CE-6CE7-262B7D4FFE78}"/>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50875" y="930275"/>
            <a:ext cx="609600" cy="609600"/>
          </a:xfrm>
          <a:prstGeom prst="rect">
            <a:avLst/>
          </a:prstGeom>
        </p:spPr>
      </p:pic>
      <p:pic>
        <p:nvPicPr>
          <p:cNvPr id="6" name="7 B Correct-42">
            <a:hlinkClick r:id="" action="ppaction://media"/>
            <a:extLst>
              <a:ext uri="{FF2B5EF4-FFF2-40B4-BE49-F238E27FC236}">
                <a16:creationId xmlns:a16="http://schemas.microsoft.com/office/drawing/2014/main" id="{8D0B1265-B2F6-008C-A939-EE8AD5D8863D}"/>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261975" y="2955925"/>
            <a:ext cx="609600" cy="609600"/>
          </a:xfrm>
          <a:prstGeom prst="rect">
            <a:avLst/>
          </a:prstGeom>
        </p:spPr>
      </p:pic>
      <p:pic>
        <p:nvPicPr>
          <p:cNvPr id="7" name="7 B wrong-43">
            <a:hlinkClick r:id="" action="ppaction://media"/>
            <a:extLst>
              <a:ext uri="{FF2B5EF4-FFF2-40B4-BE49-F238E27FC236}">
                <a16:creationId xmlns:a16="http://schemas.microsoft.com/office/drawing/2014/main" id="{18C51BB9-57B2-EDF8-996E-F4376DA27C4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261975" y="4714514"/>
            <a:ext cx="609600" cy="609600"/>
          </a:xfrm>
          <a:prstGeom prst="rect">
            <a:avLst/>
          </a:prstGeom>
        </p:spPr>
      </p:pic>
    </p:spTree>
    <p:custDataLst>
      <p:tags r:id="rId1"/>
    </p:custDataLst>
    <p:extLst>
      <p:ext uri="{BB962C8B-B14F-4D97-AF65-F5344CB8AC3E}">
        <p14:creationId xmlns:p14="http://schemas.microsoft.com/office/powerpoint/2010/main" val="1053277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36" fill="hold"/>
                                        <p:tgtEl>
                                          <p:spTgt spid="4"/>
                                        </p:tgtEl>
                                      </p:cBhvr>
                                    </p:cmd>
                                  </p:childTnLst>
                                </p:cTn>
                              </p:par>
                            </p:childTnLst>
                          </p:cTn>
                        </p:par>
                        <p:par>
                          <p:cTn id="7" fill="hold">
                            <p:stCondLst>
                              <p:cond delay="23136"/>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7"/>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18288" fill="hold"/>
                                        <p:tgtEl>
                                          <p:spTgt spid="6"/>
                                        </p:tgtEl>
                                      </p:cBhvr>
                                    </p:cmd>
                                  </p:childTnLst>
                                </p:cTn>
                              </p:par>
                            </p:childTnLst>
                          </p:cTn>
                        </p:par>
                        <p:par>
                          <p:cTn id="29" fill="hold">
                            <p:stCondLst>
                              <p:cond delay="3626"/>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626"/>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4"/>
                                        </p:tgtEl>
                                      </p:cBhvr>
                                    </p:cmd>
                                  </p:childTnLst>
                                </p:cTn>
                              </p:par>
                              <p:par>
                                <p:cTn id="42" presetID="3" presetClass="mediacall" presetSubtype="0" fill="hold" nodeType="withEffect">
                                  <p:stCondLst>
                                    <p:cond delay="0"/>
                                  </p:stCondLst>
                                  <p:childTnLst>
                                    <p:cmd type="call" cmd="stop">
                                      <p:cBhvr>
                                        <p:cTn id="43" dur="1" fill="hold"/>
                                        <p:tgtEl>
                                          <p:spTgt spid="6"/>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10512"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19D1-189B-F7A9-4C81-118741F28D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A5486D-062C-3D0F-8DA7-A67C0267410F}"/>
              </a:ext>
            </a:extLst>
          </p:cNvPr>
          <p:cNvSpPr txBox="1"/>
          <p:nvPr/>
        </p:nvSpPr>
        <p:spPr>
          <a:xfrm>
            <a:off x="2525486" y="5017958"/>
            <a:ext cx="7020850" cy="2246769"/>
          </a:xfrm>
          <a:prstGeom prst="rect">
            <a:avLst/>
          </a:prstGeom>
          <a:solidFill>
            <a:schemeClr val="bg1">
              <a:lumMod val="95000"/>
            </a:schemeClr>
          </a:solidFill>
        </p:spPr>
        <p:txBody>
          <a:bodyPr wrap="square">
            <a:spAutoFit/>
          </a:bodyPr>
          <a:lstStyle/>
          <a:p>
            <a:r>
              <a:rPr lang="en-US" sz="2800"/>
              <a:t>Why? A useful email is clear and asks for exactly what you need. That way, the other person can help you better.</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300B0D27-9FBB-9619-5414-EF9E5746AC8B}"/>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B356BC91-0B08-1519-422A-33E2B970A4F3}"/>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96636C78-BB9E-D499-2007-90AF55956F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0373578C-EE5A-33C3-F7B8-7C25D7FD963C}"/>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4672B16B-39E2-DFF2-D7AA-8856C5223084}"/>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6E15D3A7-A0FF-1AA4-D10E-39F18F3FCD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09B1B2CC-F856-C51E-26E1-9ABD5D0C4C05}"/>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9707F3B9-ACC6-7A0B-DEEC-A8880ACD5024}"/>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3B065232-FD76-1CA5-E2C4-A1661676A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64F11233-F26D-8752-8D70-36838EAFC704}"/>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4E315508-1CE2-0E26-0AF5-B0AF6A01C1CC}"/>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C214FD70-5280-F00A-C649-C2AF972047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4C04783-45D0-3B60-F404-E7A65C5ABABA}"/>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B39E47B8-1B2A-3AD2-330C-20C9D09569D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9CD8C0-2631-80F2-56AD-061054B26B74}"/>
              </a:ext>
            </a:extLst>
          </p:cNvPr>
          <p:cNvSpPr txBox="1"/>
          <p:nvPr/>
        </p:nvSpPr>
        <p:spPr>
          <a:xfrm>
            <a:off x="17000" y="624325"/>
            <a:ext cx="12176266" cy="1569660"/>
          </a:xfrm>
          <a:prstGeom prst="rect">
            <a:avLst/>
          </a:prstGeom>
          <a:noFill/>
        </p:spPr>
        <p:txBody>
          <a:bodyPr wrap="square" rtlCol="0">
            <a:spAutoFit/>
          </a:bodyPr>
          <a:lstStyle/>
          <a:p>
            <a:pPr algn="ctr"/>
            <a:r>
              <a:rPr lang="en-US" sz="3200">
                <a:solidFill>
                  <a:srgbClr val="008379"/>
                </a:solidFill>
              </a:rPr>
              <a:t>8. If you want something by email, like an appointment, write a clear message.
Say exactly what you want</a:t>
            </a:r>
            <a:endParaRPr lang="el-GR" sz="3200" dirty="0">
              <a:solidFill>
                <a:srgbClr val="008379"/>
              </a:solidFill>
            </a:endParaRPr>
          </a:p>
        </p:txBody>
      </p:sp>
      <p:pic>
        <p:nvPicPr>
          <p:cNvPr id="4" name="8 A Question-44">
            <a:hlinkClick r:id="" action="ppaction://media"/>
            <a:extLst>
              <a:ext uri="{FF2B5EF4-FFF2-40B4-BE49-F238E27FC236}">
                <a16:creationId xmlns:a16="http://schemas.microsoft.com/office/drawing/2014/main" id="{27E8F825-8B43-ED8F-3B10-48D700CE516E}"/>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00075" y="1412875"/>
            <a:ext cx="609600" cy="609600"/>
          </a:xfrm>
          <a:prstGeom prst="rect">
            <a:avLst/>
          </a:prstGeom>
        </p:spPr>
      </p:pic>
      <p:pic>
        <p:nvPicPr>
          <p:cNvPr id="8" name="8 A Correct-45">
            <a:hlinkClick r:id="" action="ppaction://media"/>
            <a:extLst>
              <a:ext uri="{FF2B5EF4-FFF2-40B4-BE49-F238E27FC236}">
                <a16:creationId xmlns:a16="http://schemas.microsoft.com/office/drawing/2014/main" id="{C4A6BDA7-566C-2808-C656-94CF6D31EF58}"/>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528675" y="3444875"/>
            <a:ext cx="609600" cy="609600"/>
          </a:xfrm>
          <a:prstGeom prst="rect">
            <a:avLst/>
          </a:prstGeom>
        </p:spPr>
      </p:pic>
      <p:pic>
        <p:nvPicPr>
          <p:cNvPr id="9" name="8 A wrong-46">
            <a:hlinkClick r:id="" action="ppaction://media"/>
            <a:extLst>
              <a:ext uri="{FF2B5EF4-FFF2-40B4-BE49-F238E27FC236}">
                <a16:creationId xmlns:a16="http://schemas.microsoft.com/office/drawing/2014/main" id="{240F6B07-BF49-4397-845A-AFACD6E179B7}"/>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52475" y="5680075"/>
            <a:ext cx="609600" cy="609600"/>
          </a:xfrm>
          <a:prstGeom prst="rect">
            <a:avLst/>
          </a:prstGeom>
        </p:spPr>
      </p:pic>
    </p:spTree>
    <p:custDataLst>
      <p:tags r:id="rId1"/>
    </p:custDataLst>
    <p:extLst>
      <p:ext uri="{BB962C8B-B14F-4D97-AF65-F5344CB8AC3E}">
        <p14:creationId xmlns:p14="http://schemas.microsoft.com/office/powerpoint/2010/main" val="224230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32" fill="hold"/>
                                        <p:tgtEl>
                                          <p:spTgt spid="4"/>
                                        </p:tgtEl>
                                      </p:cBhvr>
                                    </p:cmd>
                                  </p:childTnLst>
                                </p:cTn>
                              </p:par>
                            </p:childTnLst>
                          </p:cTn>
                        </p:par>
                        <p:par>
                          <p:cTn id="7" fill="hold">
                            <p:stCondLst>
                              <p:cond delay="24432"/>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24432" fill="hold"/>
                                        <p:tgtEl>
                                          <p:spTgt spid="8"/>
                                        </p:tgtEl>
                                      </p:cBhvr>
                                    </p:cmd>
                                  </p:childTnLst>
                                </p:cTn>
                              </p:par>
                            </p:childTnLst>
                          </p:cTn>
                        </p:par>
                        <p:par>
                          <p:cTn id="30" fill="hold">
                            <p:stCondLst>
                              <p:cond delay="3314"/>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82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 name="TOTAL_QUESTIONS" val="8"/>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dis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ags/tag7.xml><?xml version="1.0" encoding="utf-8"?>
<p:tagLst xmlns:a="http://schemas.openxmlformats.org/drawingml/2006/main" xmlns:r="http://schemas.openxmlformats.org/officeDocument/2006/relationships" xmlns:p="http://schemas.openxmlformats.org/presentationml/2006/main">
  <p:tag name="QNUM" val="6"/>
  <p:tag name="CORRECT" val="agree"/>
</p:tagLst>
</file>

<file path=ppt/tags/tag8.xml><?xml version="1.0" encoding="utf-8"?>
<p:tagLst xmlns:a="http://schemas.openxmlformats.org/drawingml/2006/main" xmlns:r="http://schemas.openxmlformats.org/officeDocument/2006/relationships" xmlns:p="http://schemas.openxmlformats.org/presentationml/2006/main">
  <p:tag name="QNUM" val="7"/>
  <p:tag name="CORRECT" val="disagree"/>
</p:tagLst>
</file>

<file path=ppt/tags/tag9.xml><?xml version="1.0" encoding="utf-8"?>
<p:tagLst xmlns:a="http://schemas.openxmlformats.org/drawingml/2006/main" xmlns:r="http://schemas.openxmlformats.org/officeDocument/2006/relationships" xmlns:p="http://schemas.openxmlformats.org/presentationml/2006/main">
  <p:tag name="QNUM" val="8"/>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2091</TotalTime>
  <Words>1690</Words>
  <Application>Microsoft Office PowerPoint</Application>
  <PresentationFormat>Widescreen</PresentationFormat>
  <Paragraphs>313</Paragraphs>
  <Slides>10</Slides>
  <Notes>10</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10</cp:revision>
  <dcterms:created xsi:type="dcterms:W3CDTF">2025-05-12T15:24:27Z</dcterms:created>
  <dcterms:modified xsi:type="dcterms:W3CDTF">2026-02-18T15:06:45Z</dcterms:modified>
</cp:coreProperties>
</file>