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72" r:id="rId2"/>
    <p:sldId id="302" r:id="rId3"/>
    <p:sldId id="316" r:id="rId4"/>
    <p:sldId id="317" r:id="rId5"/>
    <p:sldId id="320" r:id="rId6"/>
    <p:sldId id="314" r:id="rId7"/>
  </p:sldIdLst>
  <p:sldSz cx="12192000" cy="6858000"/>
  <p:notesSz cx="6858000" cy="9144000"/>
  <p:custDataLst>
    <p:tags r:id="rId9"/>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B5C"/>
    <a:srgbClr val="008379"/>
    <a:srgbClr val="C8E1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CD87F-72E7-4F03-BDA5-8FDEA4EEB4C0}" v="19" dt="2026-02-10T12:30:40.1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2" autoAdjust="0"/>
    <p:restoredTop sz="73291" autoAdjust="0"/>
  </p:normalViewPr>
  <p:slideViewPr>
    <p:cSldViewPr snapToGrid="0">
      <p:cViewPr varScale="1">
        <p:scale>
          <a:sx n="88" d="100"/>
          <a:sy n="88" d="100"/>
        </p:scale>
        <p:origin x="1170"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tags" Target="tags/tag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l-GR" dirty="0"/>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A0D99CED-5742-4B2D-87B7-DC9A9415253F}" type="datetimeFigureOut">
              <a:rPr lang="el-GR" smtClean="0"/>
              <a:pPr/>
              <a:t>18/2/2026</a:t>
            </a:fld>
            <a:endParaRPr lang="el-GR" dirty="0"/>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l-GR" dirty="0"/>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828864C7-3637-46C8-87DC-E590609AC6BD}" type="slidenum">
              <a:rPr lang="el-GR" smtClean="0"/>
              <a:pPr/>
              <a:t>‹#›</a:t>
            </a:fld>
            <a:endParaRPr lang="el-GR" dirty="0"/>
          </a:p>
        </p:txBody>
      </p:sp>
    </p:spTree>
    <p:extLst>
      <p:ext uri="{BB962C8B-B14F-4D97-AF65-F5344CB8AC3E}">
        <p14:creationId xmlns:p14="http://schemas.microsoft.com/office/powerpoint/2010/main" val="2819299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a:t>Now it is time for the quizzes!!
Each quiz has one question!!
There are two answers!!
Only one answer is correct!!
Click on the answer you think is correct!!
Let’s start.</a:t>
            </a:r>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t>1</a:t>
            </a:fld>
            <a:endParaRPr lang="el-GR"/>
          </a:p>
        </p:txBody>
      </p:sp>
    </p:spTree>
    <p:extLst>
      <p:ext uri="{BB962C8B-B14F-4D97-AF65-F5344CB8AC3E}">
        <p14:creationId xmlns:p14="http://schemas.microsoft.com/office/powerpoint/2010/main" val="3124753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DF5D5-0D4A-A537-A14A-18C68AF33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11021E-B6C3-8E07-5073-1092F41199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416AE7-56A5-DC51-E612-C2878AC009D2}"/>
              </a:ext>
            </a:extLst>
          </p:cNvPr>
          <p:cNvSpPr>
            <a:spLocks noGrp="1"/>
          </p:cNvSpPr>
          <p:nvPr>
            <p:ph type="body" idx="1"/>
          </p:nvPr>
        </p:nvSpPr>
        <p:spPr/>
        <p:txBody>
          <a:bodyPr/>
          <a:lstStyle/>
          <a:p>
            <a:r>
              <a:rPr lang="en-US"/>
              <a:t>Which of these is a common health issue?
!! Option A:
! Virtual reality
! If you agree, click the blue box.
! Or
!! Option B:
! Constipation
!If you agree, click the orange box.</a:t>
            </a:r>
          </a:p>
          <a:p>
            <a:endParaRPr lang="en-US"/>
          </a:p>
          <a:p>
            <a:r>
              <a:rPr lang="en-US"/>
              <a:t>Well done! That is correct.</a:t>
            </a:r>
          </a:p>
          <a:p>
            <a:endParaRPr lang="en-US"/>
          </a:p>
          <a:p>
            <a:r>
              <a:rPr lang="en-US"/>
              <a:t>Not correct.!
Try again.!
You can ask your trainer for help.</a:t>
            </a:r>
            <a:endParaRPr lang="en-US" dirty="0"/>
          </a:p>
        </p:txBody>
      </p:sp>
      <p:sp>
        <p:nvSpPr>
          <p:cNvPr id="4" name="Slide Number Placeholder 3">
            <a:extLst>
              <a:ext uri="{FF2B5EF4-FFF2-40B4-BE49-F238E27FC236}">
                <a16:creationId xmlns:a16="http://schemas.microsoft.com/office/drawing/2014/main" id="{FE20198A-F16E-119C-33B0-EE4B8A0140A8}"/>
              </a:ext>
            </a:extLst>
          </p:cNvPr>
          <p:cNvSpPr>
            <a:spLocks noGrp="1"/>
          </p:cNvSpPr>
          <p:nvPr>
            <p:ph type="sldNum" sz="quarter" idx="5"/>
          </p:nvPr>
        </p:nvSpPr>
        <p:spPr/>
        <p:txBody>
          <a:bodyPr/>
          <a:lstStyle/>
          <a:p>
            <a:fld id="{828864C7-3637-46C8-87DC-E590609AC6BD}" type="slidenum">
              <a:rPr lang="el-GR" smtClean="0"/>
              <a:pPr/>
              <a:t>2</a:t>
            </a:fld>
            <a:endParaRPr lang="el-GR" dirty="0"/>
          </a:p>
        </p:txBody>
      </p:sp>
    </p:spTree>
    <p:extLst>
      <p:ext uri="{BB962C8B-B14F-4D97-AF65-F5344CB8AC3E}">
        <p14:creationId xmlns:p14="http://schemas.microsoft.com/office/powerpoint/2010/main" val="205117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30188-20C2-BC69-BE2D-A6BBCEA4E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05F48-9EEB-D348-9FD0-7F8796226C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2395C-9320-555A-1510-954F2062809C}"/>
              </a:ext>
            </a:extLst>
          </p:cNvPr>
          <p:cNvSpPr>
            <a:spLocks noGrp="1"/>
          </p:cNvSpPr>
          <p:nvPr>
            <p:ph type="body" idx="1"/>
          </p:nvPr>
        </p:nvSpPr>
        <p:spPr/>
        <p:txBody>
          <a:bodyPr/>
          <a:lstStyle/>
          <a:p>
            <a:r>
              <a:rPr lang="en-US"/>
              <a:t>Which of these is a symptom of a possible illness?
!! Option A: Sweating at the gym. ! If you agree, click the blue box.
! Or
!! Option B: Sore throat. ! If you agree, click the orange box.</a:t>
            </a:r>
          </a:p>
          <a:p>
            <a:endParaRPr lang="en-US"/>
          </a:p>
          <a:p>
            <a:r>
              <a:rPr lang="en-US"/>
              <a:t>Well done! That is correct.</a:t>
            </a:r>
          </a:p>
          <a:p>
            <a:endParaRPr lang="en-US"/>
          </a:p>
          <a:p>
            <a:r>
              <a:rPr lang="en-US"/>
              <a:t>Not correct.!
Try again.!
You can ask your trainer for help.</a:t>
            </a:r>
            <a:endParaRPr lang="en-US" dirty="0"/>
          </a:p>
        </p:txBody>
      </p:sp>
      <p:sp>
        <p:nvSpPr>
          <p:cNvPr id="4" name="Slide Number Placeholder 3">
            <a:extLst>
              <a:ext uri="{FF2B5EF4-FFF2-40B4-BE49-F238E27FC236}">
                <a16:creationId xmlns:a16="http://schemas.microsoft.com/office/drawing/2014/main" id="{735757D0-6A17-8CDE-E61C-9B46DBF3468B}"/>
              </a:ext>
            </a:extLst>
          </p:cNvPr>
          <p:cNvSpPr>
            <a:spLocks noGrp="1"/>
          </p:cNvSpPr>
          <p:nvPr>
            <p:ph type="sldNum" sz="quarter" idx="5"/>
          </p:nvPr>
        </p:nvSpPr>
        <p:spPr/>
        <p:txBody>
          <a:bodyPr/>
          <a:lstStyle/>
          <a:p>
            <a:fld id="{828864C7-3637-46C8-87DC-E590609AC6BD}" type="slidenum">
              <a:rPr lang="el-GR" smtClean="0"/>
              <a:pPr/>
              <a:t>3</a:t>
            </a:fld>
            <a:endParaRPr lang="el-GR" dirty="0"/>
          </a:p>
        </p:txBody>
      </p:sp>
    </p:spTree>
    <p:extLst>
      <p:ext uri="{BB962C8B-B14F-4D97-AF65-F5344CB8AC3E}">
        <p14:creationId xmlns:p14="http://schemas.microsoft.com/office/powerpoint/2010/main" val="3835088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CBD1D-399D-0F55-F905-82E09E8F82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B23E3-878A-C91F-CCDC-11B1F5EF76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8D7B6-9D3E-F0E4-19CC-C4D169BAC362}"/>
              </a:ext>
            </a:extLst>
          </p:cNvPr>
          <p:cNvSpPr>
            <a:spLocks noGrp="1"/>
          </p:cNvSpPr>
          <p:nvPr>
            <p:ph type="body" idx="1"/>
          </p:nvPr>
        </p:nvSpPr>
        <p:spPr/>
        <p:txBody>
          <a:bodyPr/>
          <a:lstStyle/>
          <a:p>
            <a:r>
              <a:rPr lang="en-US"/>
              <a:t>Eating too much unhealthy food and not moving your body can lead to…
!! Option A:! Obesity ! If you agree, click the blue box.
!Or
!!Option B:! Needing reading glasses! If you agree, click the orange box.</a:t>
            </a:r>
          </a:p>
          <a:p>
            <a:endParaRPr lang="en-US"/>
          </a:p>
          <a:p>
            <a:r>
              <a:rPr lang="en-US"/>
              <a:t>Well done! That is correct.</a:t>
            </a:r>
          </a:p>
          <a:p>
            <a:endParaRPr lang="en-US"/>
          </a:p>
          <a:p>
            <a:r>
              <a:rPr lang="en-US"/>
              <a:t>Not correct.!
Try again.!
You can ask your trainer for help.</a:t>
            </a:r>
            <a:endParaRPr lang="el-GR" dirty="0"/>
          </a:p>
        </p:txBody>
      </p:sp>
      <p:sp>
        <p:nvSpPr>
          <p:cNvPr id="4" name="Slide Number Placeholder 3">
            <a:extLst>
              <a:ext uri="{FF2B5EF4-FFF2-40B4-BE49-F238E27FC236}">
                <a16:creationId xmlns:a16="http://schemas.microsoft.com/office/drawing/2014/main" id="{B9DD6B96-AC7C-DDFF-2DC5-82EF37831D82}"/>
              </a:ext>
            </a:extLst>
          </p:cNvPr>
          <p:cNvSpPr>
            <a:spLocks noGrp="1"/>
          </p:cNvSpPr>
          <p:nvPr>
            <p:ph type="sldNum" sz="quarter" idx="5"/>
          </p:nvPr>
        </p:nvSpPr>
        <p:spPr/>
        <p:txBody>
          <a:bodyPr/>
          <a:lstStyle/>
          <a:p>
            <a:fld id="{828864C7-3637-46C8-87DC-E590609AC6BD}" type="slidenum">
              <a:rPr lang="el-GR" smtClean="0"/>
              <a:pPr/>
              <a:t>4</a:t>
            </a:fld>
            <a:endParaRPr lang="el-GR" dirty="0"/>
          </a:p>
        </p:txBody>
      </p:sp>
    </p:spTree>
    <p:extLst>
      <p:ext uri="{BB962C8B-B14F-4D97-AF65-F5344CB8AC3E}">
        <p14:creationId xmlns:p14="http://schemas.microsoft.com/office/powerpoint/2010/main" val="1819309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98129-595E-2CCF-FDB4-D632E2EC8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E67598-5C89-3D3E-9862-AF77E76B3F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3A130-6AA4-6D4F-F467-8F3C268A0F06}"/>
              </a:ext>
            </a:extLst>
          </p:cNvPr>
          <p:cNvSpPr>
            <a:spLocks noGrp="1"/>
          </p:cNvSpPr>
          <p:nvPr>
            <p:ph type="body" idx="1"/>
          </p:nvPr>
        </p:nvSpPr>
        <p:spPr/>
        <p:txBody>
          <a:bodyPr/>
          <a:lstStyle/>
          <a:p>
            <a:r>
              <a:rPr lang="en-US"/>
              <a:t>What advice would you give a friend who feels sad and unmotivated for many days?
!! Option A:!  Let's have some beers.
! If you agree, click the blue box.
!Or
!! Option B:! Talk to the psychologist! If you agree, click the orange box.</a:t>
            </a:r>
          </a:p>
          <a:p>
            <a:endParaRPr lang="en-US"/>
          </a:p>
          <a:p>
            <a:r>
              <a:rPr lang="en-US"/>
              <a:t>Well done! That is correct.</a:t>
            </a:r>
          </a:p>
          <a:p>
            <a:endParaRPr lang="en-US"/>
          </a:p>
          <a:p>
            <a:r>
              <a:rPr lang="en-US"/>
              <a:t>Not correct.!
Try again.!
You can ask your trainer for help.</a:t>
            </a:r>
            <a:endParaRPr lang="en-US" dirty="0"/>
          </a:p>
        </p:txBody>
      </p:sp>
      <p:sp>
        <p:nvSpPr>
          <p:cNvPr id="4" name="Slide Number Placeholder 3">
            <a:extLst>
              <a:ext uri="{FF2B5EF4-FFF2-40B4-BE49-F238E27FC236}">
                <a16:creationId xmlns:a16="http://schemas.microsoft.com/office/drawing/2014/main" id="{3C460AD3-4860-08D9-652B-792AE53AAFD6}"/>
              </a:ext>
            </a:extLst>
          </p:cNvPr>
          <p:cNvSpPr>
            <a:spLocks noGrp="1"/>
          </p:cNvSpPr>
          <p:nvPr>
            <p:ph type="sldNum" sz="quarter" idx="5"/>
          </p:nvPr>
        </p:nvSpPr>
        <p:spPr/>
        <p:txBody>
          <a:bodyPr/>
          <a:lstStyle/>
          <a:p>
            <a:fld id="{828864C7-3637-46C8-87DC-E590609AC6BD}" type="slidenum">
              <a:rPr lang="el-GR" smtClean="0"/>
              <a:pPr/>
              <a:t>5</a:t>
            </a:fld>
            <a:endParaRPr lang="el-GR" dirty="0"/>
          </a:p>
        </p:txBody>
      </p:sp>
    </p:spTree>
    <p:extLst>
      <p:ext uri="{BB962C8B-B14F-4D97-AF65-F5344CB8AC3E}">
        <p14:creationId xmlns:p14="http://schemas.microsoft.com/office/powerpoint/2010/main" val="1840480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828864C7-3637-46C8-87DC-E590609AC6BD}" type="slidenum">
              <a:rPr lang="el-GR" smtClean="0"/>
              <a:pPr/>
              <a:t>6</a:t>
            </a:fld>
            <a:endParaRPr lang="el-GR" dirty="0"/>
          </a:p>
        </p:txBody>
      </p:sp>
    </p:spTree>
    <p:extLst>
      <p:ext uri="{BB962C8B-B14F-4D97-AF65-F5344CB8AC3E}">
        <p14:creationId xmlns:p14="http://schemas.microsoft.com/office/powerpoint/2010/main" val="561292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FB205E3-FE73-31A2-B930-DA6381067D6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C7A16315-D4BE-2B5B-E33D-142AF0B552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5C182019-1223-DF3B-87A4-77B9001A0133}"/>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3662B22D-32F0-35CC-BD49-0D190216B6D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D539382-A264-06BA-C44F-8156804A5C7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775254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4F170E-FB86-0D2E-5A37-7F7B2ECDCB3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751094F-CC4D-A3BE-86B9-58F5D6ECC2CF}"/>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69205B9-55C8-4E59-DEAF-CA613DC4496C}"/>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985A8092-E035-B5A5-184C-136BC5BE233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E262E51-DC01-EF84-C648-D4590E236F7F}"/>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66011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9BEAA2E1-29D0-945F-4931-E3C0605CC75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60F388C1-9A57-3FAE-3666-3B1F0C5A522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13717AB-7C32-3742-35FC-6B6379611956}"/>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06763FE6-8F53-8E7F-4B0D-804D4E50D83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7EE995-C523-4D8F-250A-B6FAC9F4C600}"/>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2635669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79EC91-155C-7044-77C7-F8F949C9456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68054EC-526F-A5BF-6764-8DE479B8E25C}"/>
              </a:ext>
            </a:extLst>
          </p:cNvPr>
          <p:cNvSpPr>
            <a:spLocks noGrp="1"/>
          </p:cNvSpPr>
          <p:nvPr>
            <p:ph idx="1"/>
          </p:nvPr>
        </p:nvSpPr>
        <p:spPr/>
        <p:txBody>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2F42414-F745-81F3-F243-35F50762FF5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1BD7EF3A-B28B-2522-7AC4-6FCF2A284D4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1C47F39-B5F1-ED37-E701-D46F912E617E}"/>
              </a:ext>
            </a:extLst>
          </p:cNvPr>
          <p:cNvSpPr>
            <a:spLocks noGrp="1"/>
          </p:cNvSpPr>
          <p:nvPr>
            <p:ph type="sldNum" sz="quarter" idx="12"/>
          </p:nvPr>
        </p:nvSpPr>
        <p:spPr/>
        <p:txBody>
          <a:bodyPr/>
          <a:lstStyle/>
          <a:p>
            <a:fld id="{5048CFBF-5174-4096-BACC-D7145D5BECC4}" type="slidenum">
              <a:rPr lang="el-GR" smtClean="0"/>
              <a:t>‹#›</a:t>
            </a:fld>
            <a:endParaRPr lang="el-GR"/>
          </a:p>
        </p:txBody>
      </p:sp>
      <p:pic>
        <p:nvPicPr>
          <p:cNvPr id="9" name="Grafik 14" descr="Ein Bild, das Schrift, Grafiken, Text, Logo enthält.&#10;&#10;Beschreibung automatisch generiert.">
            <a:extLst>
              <a:ext uri="{FF2B5EF4-FFF2-40B4-BE49-F238E27FC236}">
                <a16:creationId xmlns:a16="http://schemas.microsoft.com/office/drawing/2014/main" id="{B8F6D454-658E-2F15-7E42-83A2AEEDE788}"/>
              </a:ext>
            </a:extLst>
          </p:cNvPr>
          <p:cNvPicPr>
            <a:picLocks noChangeAspect="1"/>
          </p:cNvPicPr>
          <p:nvPr userDrawn="1"/>
        </p:nvPicPr>
        <p:blipFill>
          <a:blip r:embed="rId2"/>
          <a:stretch>
            <a:fillRect/>
          </a:stretch>
        </p:blipFill>
        <p:spPr>
          <a:xfrm>
            <a:off x="40035" y="6005451"/>
            <a:ext cx="844008" cy="933751"/>
          </a:xfrm>
          <a:prstGeom prst="rect">
            <a:avLst/>
          </a:prstGeom>
        </p:spPr>
      </p:pic>
      <p:sp>
        <p:nvSpPr>
          <p:cNvPr id="11" name="TextBox 10">
            <a:extLst>
              <a:ext uri="{FF2B5EF4-FFF2-40B4-BE49-F238E27FC236}">
                <a16:creationId xmlns:a16="http://schemas.microsoft.com/office/drawing/2014/main" id="{D36AE490-9BDD-D043-5176-FE058A13D23E}"/>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071920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E1F620-7E2B-987F-7EDD-9063EEE0851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5AF2037-5F93-F817-D1E1-E79F0D768D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8ADE5C4-27B6-D4ED-5A5A-06EFD3B7831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5" name="Θέση υποσέλιδου 4">
            <a:extLst>
              <a:ext uri="{FF2B5EF4-FFF2-40B4-BE49-F238E27FC236}">
                <a16:creationId xmlns:a16="http://schemas.microsoft.com/office/drawing/2014/main" id="{653124E2-B6B0-BB64-A5DC-B6624B85C32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D53DD68-8592-F5B4-A0F0-CE70BA52C408}"/>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8838080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2F8460-57EA-9E12-9E3D-3D1C20B38CE0}"/>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B4E4CEF-DA13-CE7B-3CD9-33E886CE1BC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606708A4-A5D2-CACE-E328-C09A7B3D2746}"/>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88B7647-F30E-CB68-AF8F-90F3439CA8B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87D44B63-0E2E-D5B0-583E-77E970C0612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5D4E301-6B26-CDCF-7378-9A2B71E25EC3}"/>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8" name="TextBox 7">
            <a:extLst>
              <a:ext uri="{FF2B5EF4-FFF2-40B4-BE49-F238E27FC236}">
                <a16:creationId xmlns:a16="http://schemas.microsoft.com/office/drawing/2014/main" id="{BEFD58F3-1254-7674-E605-681F300584D3}"/>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2487904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F4C102-0247-654D-992D-6D2E9AD0944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46666BE-A9F4-C9CA-1FEC-0DE49DC67D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84FD4171-4584-1C98-1250-B70D9C16698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A650C29-249B-9313-71B9-9C7CA371A2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C519713-3FB9-E4F8-6A6A-81F92B75D13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715632D-4AEA-7092-34D1-F8E81ED5E040}"/>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8" name="Θέση υποσέλιδου 7">
            <a:extLst>
              <a:ext uri="{FF2B5EF4-FFF2-40B4-BE49-F238E27FC236}">
                <a16:creationId xmlns:a16="http://schemas.microsoft.com/office/drawing/2014/main" id="{DA42C56A-BC35-D391-29C4-58E94115316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71BA930B-1F7F-7C6D-ABBD-CFC259F04DC6}"/>
              </a:ext>
            </a:extLst>
          </p:cNvPr>
          <p:cNvSpPr>
            <a:spLocks noGrp="1"/>
          </p:cNvSpPr>
          <p:nvPr>
            <p:ph type="sldNum" sz="quarter" idx="12"/>
          </p:nvPr>
        </p:nvSpPr>
        <p:spPr/>
        <p:txBody>
          <a:bodyPr/>
          <a:lstStyle/>
          <a:p>
            <a:fld id="{5048CFBF-5174-4096-BACC-D7145D5BECC4}" type="slidenum">
              <a:rPr lang="el-GR" smtClean="0"/>
              <a:t>‹#›</a:t>
            </a:fld>
            <a:endParaRPr lang="el-GR"/>
          </a:p>
        </p:txBody>
      </p:sp>
      <p:sp>
        <p:nvSpPr>
          <p:cNvPr id="10" name="TextBox 9">
            <a:extLst>
              <a:ext uri="{FF2B5EF4-FFF2-40B4-BE49-F238E27FC236}">
                <a16:creationId xmlns:a16="http://schemas.microsoft.com/office/drawing/2014/main" id="{9640545D-036C-F461-EFCE-7685BB1F31DC}"/>
              </a:ext>
            </a:extLst>
          </p:cNvPr>
          <p:cNvSpPr txBox="1"/>
          <p:nvPr userDrawn="1"/>
        </p:nvSpPr>
        <p:spPr>
          <a:xfrm>
            <a:off x="7997952" y="0"/>
            <a:ext cx="4194048" cy="369332"/>
          </a:xfrm>
          <a:prstGeom prst="rect">
            <a:avLst/>
          </a:prstGeom>
          <a:noFill/>
        </p:spPr>
        <p:txBody>
          <a:bodyPr wrap="square">
            <a:spAutoFit/>
          </a:bodyPr>
          <a:lstStyle/>
          <a:p>
            <a:pPr algn="r"/>
            <a:r>
              <a:rPr lang="en-US" b="1" dirty="0">
                <a:solidFill>
                  <a:srgbClr val="008379"/>
                </a:solidFill>
                <a:latin typeface="Calibri" panose="020F0502020204030204" pitchFamily="34" charset="0"/>
              </a:rPr>
              <a:t>2.2</a:t>
            </a:r>
            <a:r>
              <a:rPr lang="en-US" b="0" dirty="0">
                <a:solidFill>
                  <a:schemeClr val="tx1"/>
                </a:solidFill>
                <a:latin typeface="Calibri" panose="020F0502020204030204" pitchFamily="34" charset="0"/>
              </a:rPr>
              <a:t> </a:t>
            </a:r>
            <a:r>
              <a:rPr lang="en-US" b="0" dirty="0">
                <a:solidFill>
                  <a:srgbClr val="032B5C"/>
                </a:solidFill>
                <a:latin typeface="Calibri" panose="020F0502020204030204" pitchFamily="34" charset="0"/>
              </a:rPr>
              <a:t>Become familiar with digital devices</a:t>
            </a:r>
            <a:endParaRPr lang="el-GR" dirty="0">
              <a:latin typeface="Calibri" panose="020F0502020204030204" pitchFamily="34" charset="0"/>
            </a:endParaRPr>
          </a:p>
        </p:txBody>
      </p:sp>
    </p:spTree>
    <p:extLst>
      <p:ext uri="{BB962C8B-B14F-4D97-AF65-F5344CB8AC3E}">
        <p14:creationId xmlns:p14="http://schemas.microsoft.com/office/powerpoint/2010/main" val="4075786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A4C4AB-788D-A29C-E7A4-DBE0E169024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FF7B397-0931-18FA-B573-9CC1125D088B}"/>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4" name="Θέση υποσέλιδου 3">
            <a:extLst>
              <a:ext uri="{FF2B5EF4-FFF2-40B4-BE49-F238E27FC236}">
                <a16:creationId xmlns:a16="http://schemas.microsoft.com/office/drawing/2014/main" id="{DB0F1B7D-6A63-48A8-CFA8-1F9BC16B9E41}"/>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E18C4E5A-DA22-A2BE-99DA-8A4EA3446EBC}"/>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040398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69E04A75-FE4B-3DE8-3BB0-9197FB71EDA9}"/>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3" name="Θέση υποσέλιδου 2">
            <a:extLst>
              <a:ext uri="{FF2B5EF4-FFF2-40B4-BE49-F238E27FC236}">
                <a16:creationId xmlns:a16="http://schemas.microsoft.com/office/drawing/2014/main" id="{26FC09B2-CAF3-A448-9C05-37B7FD18C63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7514BFF-FE0B-5472-745C-DC88813AA2E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1405872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A32B13-ABC4-0DEF-4508-5BE19B9E133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3ECD20B-AD44-4B4F-0483-7597BC7860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99E59F20-126C-6D57-BF90-D8F2A08D27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1603F5B-2C75-21DA-8F96-3FE980F72F94}"/>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6109CE61-04B0-FE05-42BA-227C652A6F3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20FFCDF-4940-3714-E7FE-46EC5607A809}"/>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627379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0EE1A65-DFB8-5ADE-5231-6D2920AD7E0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49490515-ADA8-5E2A-B2DD-A86CB520D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CD883E0-0B02-47BB-E0CC-4732BC6722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9C17FD0-5334-B6DD-70F8-89EA3038DAD8}"/>
              </a:ext>
            </a:extLst>
          </p:cNvPr>
          <p:cNvSpPr>
            <a:spLocks noGrp="1"/>
          </p:cNvSpPr>
          <p:nvPr>
            <p:ph type="dt" sz="half" idx="10"/>
          </p:nvPr>
        </p:nvSpPr>
        <p:spPr/>
        <p:txBody>
          <a:bodyPr/>
          <a:lstStyle/>
          <a:p>
            <a:fld id="{C555E6F8-9B77-4269-A12A-518C1183BDC0}" type="datetimeFigureOut">
              <a:rPr lang="el-GR" smtClean="0"/>
              <a:t>18/2/2026</a:t>
            </a:fld>
            <a:endParaRPr lang="el-GR"/>
          </a:p>
        </p:txBody>
      </p:sp>
      <p:sp>
        <p:nvSpPr>
          <p:cNvPr id="6" name="Θέση υποσέλιδου 5">
            <a:extLst>
              <a:ext uri="{FF2B5EF4-FFF2-40B4-BE49-F238E27FC236}">
                <a16:creationId xmlns:a16="http://schemas.microsoft.com/office/drawing/2014/main" id="{0E948525-CE6E-4488-4D8E-47F98BC1D07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3A05DDE-30AE-BCBD-1EE0-7406024E6F4B}"/>
              </a:ext>
            </a:extLst>
          </p:cNvPr>
          <p:cNvSpPr>
            <a:spLocks noGrp="1"/>
          </p:cNvSpPr>
          <p:nvPr>
            <p:ph type="sldNum" sz="quarter" idx="12"/>
          </p:nvPr>
        </p:nvSpPr>
        <p:spPr/>
        <p:txBody>
          <a:bodyPr/>
          <a:lstStyle/>
          <a:p>
            <a:fld id="{5048CFBF-5174-4096-BACC-D7145D5BECC4}" type="slidenum">
              <a:rPr lang="el-GR" smtClean="0"/>
              <a:t>‹#›</a:t>
            </a:fld>
            <a:endParaRPr lang="el-GR"/>
          </a:p>
        </p:txBody>
      </p:sp>
    </p:spTree>
    <p:extLst>
      <p:ext uri="{BB962C8B-B14F-4D97-AF65-F5344CB8AC3E}">
        <p14:creationId xmlns:p14="http://schemas.microsoft.com/office/powerpoint/2010/main" val="3173704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54DCD97-3406-C8D8-332C-4E5ECADEF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dirty="0"/>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FE41428-FE0F-7496-173F-F968AFE3C8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A5AF96E6-75E9-A6E7-950D-15B49EC796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defRPr>
            </a:lvl1pPr>
          </a:lstStyle>
          <a:p>
            <a:fld id="{C555E6F8-9B77-4269-A12A-518C1183BDC0}" type="datetimeFigureOut">
              <a:rPr lang="el-GR" smtClean="0"/>
              <a:pPr/>
              <a:t>18/2/2026</a:t>
            </a:fld>
            <a:endParaRPr lang="el-GR" dirty="0"/>
          </a:p>
        </p:txBody>
      </p:sp>
      <p:sp>
        <p:nvSpPr>
          <p:cNvPr id="5" name="Θέση υποσέλιδου 4">
            <a:extLst>
              <a:ext uri="{FF2B5EF4-FFF2-40B4-BE49-F238E27FC236}">
                <a16:creationId xmlns:a16="http://schemas.microsoft.com/office/drawing/2014/main" id="{019AB214-585B-7FD2-D77F-027D1BF29B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defRPr>
            </a:lvl1pPr>
          </a:lstStyle>
          <a:p>
            <a:endParaRPr lang="el-GR" dirty="0"/>
          </a:p>
        </p:txBody>
      </p:sp>
      <p:sp>
        <p:nvSpPr>
          <p:cNvPr id="6" name="Θέση αριθμού διαφάνειας 5">
            <a:extLst>
              <a:ext uri="{FF2B5EF4-FFF2-40B4-BE49-F238E27FC236}">
                <a16:creationId xmlns:a16="http://schemas.microsoft.com/office/drawing/2014/main" id="{09FF0E5C-5FC4-A4FA-F6FD-4F1471BDD5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defRPr>
            </a:lvl1pPr>
          </a:lstStyle>
          <a:p>
            <a:fld id="{5048CFBF-5174-4096-BACC-D7145D5BECC4}" type="slidenum">
              <a:rPr lang="el-GR" smtClean="0"/>
              <a:pPr/>
              <a:t>‹#›</a:t>
            </a:fld>
            <a:endParaRPr lang="el-GR" dirty="0"/>
          </a:p>
        </p:txBody>
      </p:sp>
    </p:spTree>
    <p:extLst>
      <p:ext uri="{BB962C8B-B14F-4D97-AF65-F5344CB8AC3E}">
        <p14:creationId xmlns:p14="http://schemas.microsoft.com/office/powerpoint/2010/main" val="1759770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008379"/>
          </a:solidFill>
          <a:latin typeface="Calibri" panose="020F0502020204030204" pitchFamily="34"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100000"/>
        </a:lnSpc>
        <a:spcBef>
          <a:spcPts val="600"/>
        </a:spcBef>
        <a:spcAft>
          <a:spcPts val="600"/>
        </a:spcAft>
        <a:buClr>
          <a:srgbClr val="008379"/>
        </a:buClr>
        <a:buFont typeface="Wingdings" panose="05000000000000000000" pitchFamily="2" charset="2"/>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2.mp3"/><Relationship Id="rId7" Type="http://schemas.openxmlformats.org/officeDocument/2006/relationships/audio" Target="../media/media4.mp3"/><Relationship Id="rId2" Type="http://schemas.microsoft.com/office/2007/relationships/media" Target="../media/media2.mp3"/><Relationship Id="rId1" Type="http://schemas.openxmlformats.org/officeDocument/2006/relationships/tags" Target="../tags/tag2.xml"/><Relationship Id="rId6" Type="http://schemas.microsoft.com/office/2007/relationships/media" Target="../media/media4.mp3"/><Relationship Id="rId5" Type="http://schemas.openxmlformats.org/officeDocument/2006/relationships/audio" Target="../media/media3.mp3"/><Relationship Id="rId10" Type="http://schemas.openxmlformats.org/officeDocument/2006/relationships/image" Target="../media/image7.png"/><Relationship Id="rId4" Type="http://schemas.microsoft.com/office/2007/relationships/media" Target="../media/media3.mp3"/><Relationship Id="rId9"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5.mp3"/><Relationship Id="rId7" Type="http://schemas.openxmlformats.org/officeDocument/2006/relationships/audio" Target="../media/media7.mp3"/><Relationship Id="rId2" Type="http://schemas.microsoft.com/office/2007/relationships/media" Target="../media/media5.mp3"/><Relationship Id="rId1" Type="http://schemas.openxmlformats.org/officeDocument/2006/relationships/tags" Target="../tags/tag3.xml"/><Relationship Id="rId6" Type="http://schemas.microsoft.com/office/2007/relationships/media" Target="../media/media7.mp3"/><Relationship Id="rId5" Type="http://schemas.openxmlformats.org/officeDocument/2006/relationships/audio" Target="../media/media6.mp3"/><Relationship Id="rId10" Type="http://schemas.openxmlformats.org/officeDocument/2006/relationships/image" Target="../media/image7.png"/><Relationship Id="rId4" Type="http://schemas.microsoft.com/office/2007/relationships/media" Target="../media/media6.mp3"/><Relationship Id="rId9"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8.mp3"/><Relationship Id="rId7" Type="http://schemas.openxmlformats.org/officeDocument/2006/relationships/audio" Target="../media/media10.mp3"/><Relationship Id="rId2" Type="http://schemas.microsoft.com/office/2007/relationships/media" Target="../media/media8.mp3"/><Relationship Id="rId1" Type="http://schemas.openxmlformats.org/officeDocument/2006/relationships/tags" Target="../tags/tag4.xml"/><Relationship Id="rId6" Type="http://schemas.microsoft.com/office/2007/relationships/media" Target="../media/media10.mp3"/><Relationship Id="rId5" Type="http://schemas.openxmlformats.org/officeDocument/2006/relationships/audio" Target="../media/media9.mp3"/><Relationship Id="rId10" Type="http://schemas.openxmlformats.org/officeDocument/2006/relationships/image" Target="../media/image7.png"/><Relationship Id="rId4" Type="http://schemas.microsoft.com/office/2007/relationships/media" Target="../media/media9.mp3"/><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audio" Target="../media/media11.mp3"/><Relationship Id="rId7" Type="http://schemas.openxmlformats.org/officeDocument/2006/relationships/audio" Target="../media/media13.mp3"/><Relationship Id="rId2" Type="http://schemas.microsoft.com/office/2007/relationships/media" Target="../media/media11.mp3"/><Relationship Id="rId1" Type="http://schemas.openxmlformats.org/officeDocument/2006/relationships/tags" Target="../tags/tag5.xml"/><Relationship Id="rId6" Type="http://schemas.microsoft.com/office/2007/relationships/media" Target="../media/media13.mp3"/><Relationship Id="rId5" Type="http://schemas.openxmlformats.org/officeDocument/2006/relationships/audio" Target="../media/media12.mp3"/><Relationship Id="rId10" Type="http://schemas.openxmlformats.org/officeDocument/2006/relationships/image" Target="../media/image7.png"/><Relationship Id="rId4" Type="http://schemas.microsoft.com/office/2007/relationships/media" Target="../media/media12.mp3"/><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15.mp3"/><Relationship Id="rId7" Type="http://schemas.openxmlformats.org/officeDocument/2006/relationships/slideLayout" Target="../slideLayouts/slideLayout7.xml"/><Relationship Id="rId12" Type="http://schemas.openxmlformats.org/officeDocument/2006/relationships/image" Target="../media/image7.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audio" Target="../media/media16.mp3"/><Relationship Id="rId11" Type="http://schemas.openxmlformats.org/officeDocument/2006/relationships/image" Target="../media/image10.png"/><Relationship Id="rId5" Type="http://schemas.microsoft.com/office/2007/relationships/media" Target="../media/media16.mp3"/><Relationship Id="rId10" Type="http://schemas.openxmlformats.org/officeDocument/2006/relationships/image" Target="../media/image3.jpg"/><Relationship Id="rId4" Type="http://schemas.openxmlformats.org/officeDocument/2006/relationships/audio" Target="../media/media15.mp3"/><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sign&#10;&#10;AI-generated content may be incorrect.">
            <a:extLst>
              <a:ext uri="{FF2B5EF4-FFF2-40B4-BE49-F238E27FC236}">
                <a16:creationId xmlns:a16="http://schemas.microsoft.com/office/drawing/2014/main" id="{E22694FA-F40A-7A75-255E-B7FBDC1341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2189" y="904606"/>
            <a:ext cx="7588238" cy="5048788"/>
          </a:xfrm>
          <a:prstGeom prst="rect">
            <a:avLst/>
          </a:prstGeom>
        </p:spPr>
      </p:pic>
      <p:pic>
        <p:nvPicPr>
          <p:cNvPr id="9" name="Picture 6">
            <a:extLst>
              <a:ext uri="{FF2B5EF4-FFF2-40B4-BE49-F238E27FC236}">
                <a16:creationId xmlns:a16="http://schemas.microsoft.com/office/drawing/2014/main" id="{6D757F69-334A-0A6E-E8BC-7318D1EB29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734" y="6236057"/>
            <a:ext cx="2897332" cy="607846"/>
          </a:xfrm>
          <a:prstGeom prst="rect">
            <a:avLst/>
          </a:prstGeom>
        </p:spPr>
      </p:pic>
      <p:sp>
        <p:nvSpPr>
          <p:cNvPr id="10" name="TextBox 9">
            <a:extLst>
              <a:ext uri="{FF2B5EF4-FFF2-40B4-BE49-F238E27FC236}">
                <a16:creationId xmlns:a16="http://schemas.microsoft.com/office/drawing/2014/main" id="{85FC5E88-0C50-3FEF-26C8-2AE5333D476D}"/>
              </a:ext>
            </a:extLst>
          </p:cNvPr>
          <p:cNvSpPr txBox="1"/>
          <p:nvPr/>
        </p:nvSpPr>
        <p:spPr>
          <a:xfrm>
            <a:off x="4411123" y="6324536"/>
            <a:ext cx="7765143" cy="430887"/>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2050" name="Picture 2" descr="ID HEALTH LOGO">
            <a:extLst>
              <a:ext uri="{FF2B5EF4-FFF2-40B4-BE49-F238E27FC236}">
                <a16:creationId xmlns:a16="http://schemas.microsoft.com/office/drawing/2014/main" id="{CC460569-324F-8612-B6D3-96130F4020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149" y="255306"/>
            <a:ext cx="2939722" cy="11674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1EB1897-F677-E648-2A7C-676CD30D9C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0456" y="1515987"/>
            <a:ext cx="1635057" cy="1090038"/>
          </a:xfrm>
          <a:prstGeom prst="rect">
            <a:avLst/>
          </a:prstGeom>
        </p:spPr>
      </p:pic>
      <p:pic>
        <p:nvPicPr>
          <p:cNvPr id="13" name="Picture 9">
            <a:extLst>
              <a:ext uri="{FF2B5EF4-FFF2-40B4-BE49-F238E27FC236}">
                <a16:creationId xmlns:a16="http://schemas.microsoft.com/office/drawing/2014/main" id="{1D0FD2D6-5929-4EA5-E936-B90404BC70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7481" y="1249358"/>
            <a:ext cx="1780194" cy="1186796"/>
          </a:xfrm>
          <a:prstGeom prst="rect">
            <a:avLst/>
          </a:prstGeom>
        </p:spPr>
      </p:pic>
      <p:pic>
        <p:nvPicPr>
          <p:cNvPr id="14" name="Picture 9">
            <a:extLst>
              <a:ext uri="{FF2B5EF4-FFF2-40B4-BE49-F238E27FC236}">
                <a16:creationId xmlns:a16="http://schemas.microsoft.com/office/drawing/2014/main" id="{9777A023-6DEA-73F1-7EA0-78B956A2CA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40594" y="3710005"/>
            <a:ext cx="1780194" cy="1186796"/>
          </a:xfrm>
          <a:prstGeom prst="rect">
            <a:avLst/>
          </a:prstGeom>
        </p:spPr>
      </p:pic>
      <p:pic>
        <p:nvPicPr>
          <p:cNvPr id="15" name="Picture 6">
            <a:extLst>
              <a:ext uri="{FF2B5EF4-FFF2-40B4-BE49-F238E27FC236}">
                <a16:creationId xmlns:a16="http://schemas.microsoft.com/office/drawing/2014/main" id="{C9637179-BF8A-3CF9-759F-7A26000CCA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8149" y="2933520"/>
            <a:ext cx="1635057" cy="1090038"/>
          </a:xfrm>
          <a:prstGeom prst="rect">
            <a:avLst/>
          </a:prstGeom>
        </p:spPr>
      </p:pic>
      <p:sp>
        <p:nvSpPr>
          <p:cNvPr id="16" name="TextBox 15">
            <a:extLst>
              <a:ext uri="{FF2B5EF4-FFF2-40B4-BE49-F238E27FC236}">
                <a16:creationId xmlns:a16="http://schemas.microsoft.com/office/drawing/2014/main" id="{E6F5301D-87A1-10B5-B3F1-D93DCA5C27DA}"/>
              </a:ext>
            </a:extLst>
          </p:cNvPr>
          <p:cNvSpPr txBox="1"/>
          <p:nvPr/>
        </p:nvSpPr>
        <p:spPr>
          <a:xfrm>
            <a:off x="9022500" y="6017631"/>
            <a:ext cx="3153766" cy="276999"/>
          </a:xfrm>
          <a:prstGeom prst="rect">
            <a:avLst/>
          </a:prstGeom>
          <a:noFill/>
        </p:spPr>
        <p:txBody>
          <a:bodyPr wrap="square">
            <a:spAutoFit/>
          </a:bodyPr>
          <a:lstStyle/>
          <a:p>
            <a:pPr algn="r"/>
            <a:r>
              <a:rPr lang="en-US" sz="1200"/>
              <a:t>Image by zinkevych on Freepik</a:t>
            </a:r>
            <a:endParaRPr lang="en-GB" sz="1200" dirty="0"/>
          </a:p>
        </p:txBody>
      </p:sp>
      <p:sp>
        <p:nvSpPr>
          <p:cNvPr id="5" name="TextBox 4">
            <a:extLst>
              <a:ext uri="{FF2B5EF4-FFF2-40B4-BE49-F238E27FC236}">
                <a16:creationId xmlns:a16="http://schemas.microsoft.com/office/drawing/2014/main" id="{E1B56284-088E-5BE9-1F5A-19F828AB879E}"/>
              </a:ext>
            </a:extLst>
          </p:cNvPr>
          <p:cNvSpPr txBox="1"/>
          <p:nvPr/>
        </p:nvSpPr>
        <p:spPr>
          <a:xfrm>
            <a:off x="15734" y="1635033"/>
            <a:ext cx="4586455" cy="1077218"/>
          </a:xfrm>
          <a:prstGeom prst="rect">
            <a:avLst/>
          </a:prstGeom>
          <a:noFill/>
        </p:spPr>
        <p:txBody>
          <a:bodyPr wrap="square" rtlCol="0">
            <a:spAutoFit/>
          </a:bodyPr>
          <a:lstStyle/>
          <a:p>
            <a:pPr algn="ctr"/>
            <a:r>
              <a:rPr lang="en-US" sz="3200">
                <a:solidFill>
                  <a:srgbClr val="008379"/>
                </a:solidFill>
              </a:rPr>
              <a:t>Let's see how much you have learned!</a:t>
            </a:r>
            <a:endParaRPr lang="el-GR" sz="3200" dirty="0">
              <a:solidFill>
                <a:srgbClr val="008379"/>
              </a:solidFill>
            </a:endParaRPr>
          </a:p>
        </p:txBody>
      </p:sp>
      <p:pic>
        <p:nvPicPr>
          <p:cNvPr id="2" name="intro">
            <a:hlinkClick r:id="" action="ppaction://media"/>
            <a:extLst>
              <a:ext uri="{FF2B5EF4-FFF2-40B4-BE49-F238E27FC236}">
                <a16:creationId xmlns:a16="http://schemas.microsoft.com/office/drawing/2014/main" id="{68E14A2A-F3D1-8DED-802A-EC6D609539B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3452475" y="1133475"/>
            <a:ext cx="609600" cy="609600"/>
          </a:xfrm>
          <a:prstGeom prst="rect">
            <a:avLst/>
          </a:prstGeom>
        </p:spPr>
      </p:pic>
      <p:pic>
        <p:nvPicPr>
          <p:cNvPr id="4" name="Picture 3">
            <a:hlinkClick r:id="" action="ppaction://hlinkshowjump?jump=nextslide"/>
            <a:extLst>
              <a:ext uri="{FF2B5EF4-FFF2-40B4-BE49-F238E27FC236}">
                <a16:creationId xmlns:a16="http://schemas.microsoft.com/office/drawing/2014/main" id="{FA83D5E1-AD63-E284-0FB7-1E5592DFF886}"/>
              </a:ext>
            </a:extLst>
          </p:cNvPr>
          <p:cNvPicPr>
            <a:picLocks noChangeAspect="1"/>
          </p:cNvPicPr>
          <p:nvPr/>
        </p:nvPicPr>
        <p:blipFill>
          <a:blip r:embed="rId11"/>
          <a:stretch>
            <a:fillRect/>
          </a:stretch>
        </p:blipFill>
        <p:spPr>
          <a:xfrm>
            <a:off x="295718" y="3064257"/>
            <a:ext cx="3648584" cy="2819794"/>
          </a:xfrm>
          <a:prstGeom prst="rect">
            <a:avLst/>
          </a:prstGeom>
        </p:spPr>
      </p:pic>
    </p:spTree>
    <p:extLst>
      <p:ext uri="{BB962C8B-B14F-4D97-AF65-F5344CB8AC3E}">
        <p14:creationId xmlns:p14="http://schemas.microsoft.com/office/powerpoint/2010/main" val="169768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08" fill="hold"/>
                                        <p:tgtEl>
                                          <p:spTgt spid="2"/>
                                        </p:tgtEl>
                                      </p:cBhvr>
                                    </p:cmd>
                                  </p:childTnLst>
                                </p:cTn>
                              </p:par>
                            </p:childTnLst>
                          </p:cTn>
                        </p:par>
                        <p:par>
                          <p:cTn id="7" fill="hold">
                            <p:stCondLst>
                              <p:cond delay="26208"/>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0E3A8-05A0-27CC-9D48-1C83820CBA81}"/>
            </a:ext>
          </a:extLst>
        </p:cNvPr>
        <p:cNvGrpSpPr/>
        <p:nvPr/>
      </p:nvGrpSpPr>
      <p:grpSpPr>
        <a:xfrm>
          <a:off x="0" y="0"/>
          <a:ext cx="0" cy="0"/>
          <a:chOff x="0" y="0"/>
          <a:chExt cx="0" cy="0"/>
        </a:xfrm>
      </p:grpSpPr>
      <p:sp>
        <p:nvSpPr>
          <p:cNvPr id="25" name="Βέλος: Δεξιό 24">
            <a:hlinkClick r:id="" action="ppaction://hlinkshowjump?jump=nextslide"/>
            <a:extLst>
              <a:ext uri="{FF2B5EF4-FFF2-40B4-BE49-F238E27FC236}">
                <a16:creationId xmlns:a16="http://schemas.microsoft.com/office/drawing/2014/main" id="{B0DE3924-CEBD-3A82-0076-663D09BF5D08}"/>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Βέλος: Αριστερό 25">
            <a:hlinkClick r:id="" action="ppaction://hlinkshowjump?jump=previousslide"/>
            <a:extLst>
              <a:ext uri="{FF2B5EF4-FFF2-40B4-BE49-F238E27FC236}">
                <a16:creationId xmlns:a16="http://schemas.microsoft.com/office/drawing/2014/main" id="{8B928E5B-226F-FA24-BF68-1E8AB26520D3}"/>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F4DEB1BD-0B22-81C6-30D9-2133A909D99A}"/>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1. Which of these is a common health issue?</a:t>
            </a:r>
            <a:endParaRPr lang="el-GR" sz="3200" b="1" dirty="0">
              <a:solidFill>
                <a:srgbClr val="008379"/>
              </a:solidFill>
            </a:endParaRPr>
          </a:p>
        </p:txBody>
      </p:sp>
      <p:pic>
        <p:nvPicPr>
          <p:cNvPr id="4" name="1 B Question-5">
            <a:hlinkClick r:id="" action="ppaction://media"/>
            <a:extLst>
              <a:ext uri="{FF2B5EF4-FFF2-40B4-BE49-F238E27FC236}">
                <a16:creationId xmlns:a16="http://schemas.microsoft.com/office/drawing/2014/main" id="{EA150511-9C72-E5D3-4F0F-3FDC72ACEC80}"/>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388975" y="14725"/>
            <a:ext cx="609600" cy="609600"/>
          </a:xfrm>
          <a:prstGeom prst="rect">
            <a:avLst/>
          </a:prstGeom>
        </p:spPr>
      </p:pic>
      <p:pic>
        <p:nvPicPr>
          <p:cNvPr id="6" name="1 B Correct-6">
            <a:hlinkClick r:id="" action="ppaction://media"/>
            <a:extLst>
              <a:ext uri="{FF2B5EF4-FFF2-40B4-BE49-F238E27FC236}">
                <a16:creationId xmlns:a16="http://schemas.microsoft.com/office/drawing/2014/main" id="{1ADE523C-C0D9-191F-E013-13F2E8B2D9E6}"/>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693775" y="1755775"/>
            <a:ext cx="609600" cy="609600"/>
          </a:xfrm>
          <a:prstGeom prst="rect">
            <a:avLst/>
          </a:prstGeom>
        </p:spPr>
      </p:pic>
      <p:pic>
        <p:nvPicPr>
          <p:cNvPr id="7" name="1 B wrong-7">
            <a:hlinkClick r:id="" action="ppaction://media"/>
            <a:extLst>
              <a:ext uri="{FF2B5EF4-FFF2-40B4-BE49-F238E27FC236}">
                <a16:creationId xmlns:a16="http://schemas.microsoft.com/office/drawing/2014/main" id="{CA1BD30E-5765-1D2B-20B8-0BA9FEC840F0}"/>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642975" y="5133975"/>
            <a:ext cx="609600" cy="609600"/>
          </a:xfrm>
          <a:prstGeom prst="rect">
            <a:avLst/>
          </a:prstGeom>
        </p:spPr>
      </p:pic>
      <p:sp>
        <p:nvSpPr>
          <p:cNvPr id="12" name="Option A">
            <a:extLst>
              <a:ext uri="{FF2B5EF4-FFF2-40B4-BE49-F238E27FC236}">
                <a16:creationId xmlns:a16="http://schemas.microsoft.com/office/drawing/2014/main" id="{CD0D6099-BD99-6779-E21E-87A80A9E28C2}"/>
              </a:ext>
            </a:extLst>
          </p:cNvPr>
          <p:cNvSpPr/>
          <p:nvPr/>
        </p:nvSpPr>
        <p:spPr>
          <a:xfrm>
            <a:off x="1270861" y="2506373"/>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Virtual reality</a:t>
            </a:r>
            <a:endParaRPr lang="el-GR" sz="3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22" name="Option B">
            <a:extLst>
              <a:ext uri="{FF2B5EF4-FFF2-40B4-BE49-F238E27FC236}">
                <a16:creationId xmlns:a16="http://schemas.microsoft.com/office/drawing/2014/main" id="{84C10F9F-1DFC-34F5-EEBE-D2BB14E0885A}"/>
              </a:ext>
            </a:extLst>
          </p:cNvPr>
          <p:cNvSpPr/>
          <p:nvPr/>
        </p:nvSpPr>
        <p:spPr>
          <a:xfrm>
            <a:off x="1270862" y="3802971"/>
            <a:ext cx="9701940"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chemeClr val="bg1"/>
                </a:solidFill>
                <a:effectLst>
                  <a:outerShdw blurRad="38100" dist="38100" dir="2700000" algn="tl">
                    <a:srgbClr val="000000">
                      <a:alpha val="43137"/>
                    </a:srgbClr>
                  </a:outerShdw>
                </a:effectLst>
              </a:rPr>
              <a:t>Constipation</a:t>
            </a:r>
            <a:endParaRPr lang="el-GR" sz="32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075881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152" fill="hold"/>
                                        <p:tgtEl>
                                          <p:spTgt spid="4"/>
                                        </p:tgtEl>
                                      </p:cBhvr>
                                    </p:cmd>
                                  </p:childTnLst>
                                </p:cTn>
                              </p:par>
                            </p:childTnLst>
                          </p:cTn>
                        </p:par>
                      </p:childTnLst>
                    </p:cTn>
                  </p:par>
                </p:childTnLst>
              </p:cTn>
              <p:prevCondLst>
                <p:cond evt="onPrev" delay="28944">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2"/>
                                        </p:tgtEl>
                                        <p:attrNameLst>
                                          <p:attrName>fillcolor</p:attrName>
                                        </p:attrNameLst>
                                      </p:cBhvr>
                                      <p:to>
                                        <a:srgbClr val="C00000"/>
                                      </p:to>
                                    </p:animClr>
                                    <p:set>
                                      <p:cBhvr>
                                        <p:cTn id="15" dur="500" fill="hold"/>
                                        <p:tgtEl>
                                          <p:spTgt spid="12"/>
                                        </p:tgtEl>
                                        <p:attrNameLst>
                                          <p:attrName>fill.type</p:attrName>
                                        </p:attrNameLst>
                                      </p:cBhvr>
                                      <p:to>
                                        <p:strVal val="solid"/>
                                      </p:to>
                                    </p:set>
                                    <p:set>
                                      <p:cBhvr>
                                        <p:cTn id="16" dur="500" fill="hold"/>
                                        <p:tgtEl>
                                          <p:spTgt spid="12"/>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4"/>
                                        </p:tgtEl>
                                      </p:cBhvr>
                                    </p:cmd>
                                  </p:childTnLst>
                                </p:cTn>
                              </p:par>
                              <p:par>
                                <p:cTn id="19" presetID="3" presetClass="mediacall" presetSubtype="0" fill="hold" nodeType="withEffect">
                                  <p:stCondLst>
                                    <p:cond delay="0"/>
                                  </p:stCondLst>
                                  <p:childTnLst>
                                    <p:cmd type="call" cmd="stop">
                                      <p:cBhvr>
                                        <p:cTn id="20" dur="1" fill="hold"/>
                                        <p:tgtEl>
                                          <p:spTgt spid="6"/>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7"/>
                                        </p:tgtEl>
                                      </p:cBhvr>
                                    </p:cmd>
                                  </p:childTnLst>
                                </p:cTn>
                              </p:par>
                            </p:childTnLst>
                          </p:cTn>
                        </p:par>
                      </p:childTnLst>
                    </p:cTn>
                  </p:par>
                </p:childTnLst>
              </p:cTn>
              <p:nextCondLst>
                <p:cond evt="onClick" delay="3504">
                  <p:tgtEl>
                    <p:spTgt spid="12"/>
                  </p:tgtEl>
                </p:cond>
              </p:nextCondLst>
            </p:seq>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22"/>
                                        </p:tgtEl>
                                        <p:attrNameLst>
                                          <p:attrName>fillcolor</p:attrName>
                                        </p:attrNameLst>
                                      </p:cBhvr>
                                      <p:to>
                                        <a:srgbClr val="92D050"/>
                                      </p:to>
                                    </p:animClr>
                                    <p:set>
                                      <p:cBhvr>
                                        <p:cTn id="29" dur="500" fill="hold"/>
                                        <p:tgtEl>
                                          <p:spTgt spid="22"/>
                                        </p:tgtEl>
                                        <p:attrNameLst>
                                          <p:attrName>fill.type</p:attrName>
                                        </p:attrNameLst>
                                      </p:cBhvr>
                                      <p:to>
                                        <p:strVal val="solid"/>
                                      </p:to>
                                    </p:set>
                                    <p:set>
                                      <p:cBhvr>
                                        <p:cTn id="30" dur="500" fill="hold"/>
                                        <p:tgtEl>
                                          <p:spTgt spid="22"/>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7"/>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childTnLst>
                          </p:cTn>
                        </p:par>
                        <p:par>
                          <p:cTn id="38" fill="hold">
                            <p:stCondLst>
                              <p:cond delay="11468"/>
                            </p:stCondLst>
                            <p:childTnLst>
                              <p:par>
                                <p:cTn id="39" presetID="1"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par>
                          <p:cTn id="41" fill="hold">
                            <p:stCondLst>
                              <p:cond delay="2684"/>
                            </p:stCondLst>
                            <p:childTnLst>
                              <p:par>
                                <p:cTn id="42" presetID="1"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bldLst>
      <p:bldP spid="25"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BFF09-3D6F-F1E6-B165-4658DAB2D4C8}"/>
            </a:ext>
          </a:extLst>
        </p:cNvPr>
        <p:cNvGrpSpPr/>
        <p:nvPr/>
      </p:nvGrpSpPr>
      <p:grpSpPr>
        <a:xfrm>
          <a:off x="0" y="0"/>
          <a:ext cx="0" cy="0"/>
          <a:chOff x="0" y="0"/>
          <a:chExt cx="0" cy="0"/>
        </a:xfrm>
      </p:grpSpPr>
      <p:sp>
        <p:nvSpPr>
          <p:cNvPr id="25" name="Βέλος: Δεξιό 24">
            <a:hlinkClick r:id="" action="ppaction://hlinkshowjump?jump=nextslide"/>
            <a:extLst>
              <a:ext uri="{FF2B5EF4-FFF2-40B4-BE49-F238E27FC236}">
                <a16:creationId xmlns:a16="http://schemas.microsoft.com/office/drawing/2014/main" id="{5D0A1DA8-6728-C313-6657-135903C35F43}"/>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Βέλος: Αριστερό 25">
            <a:hlinkClick r:id="" action="ppaction://hlinkshowjump?jump=previousslide"/>
            <a:extLst>
              <a:ext uri="{FF2B5EF4-FFF2-40B4-BE49-F238E27FC236}">
                <a16:creationId xmlns:a16="http://schemas.microsoft.com/office/drawing/2014/main" id="{D31B5181-8C07-CE40-1809-96C281E2F097}"/>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7E65C3D3-B9D0-3FF9-D2C2-6D996602B032}"/>
              </a:ext>
            </a:extLst>
          </p:cNvPr>
          <p:cNvSpPr txBox="1"/>
          <p:nvPr/>
        </p:nvSpPr>
        <p:spPr>
          <a:xfrm>
            <a:off x="17000" y="624325"/>
            <a:ext cx="12176266" cy="584775"/>
          </a:xfrm>
          <a:prstGeom prst="rect">
            <a:avLst/>
          </a:prstGeom>
          <a:noFill/>
        </p:spPr>
        <p:txBody>
          <a:bodyPr wrap="square" rtlCol="0">
            <a:spAutoFit/>
          </a:bodyPr>
          <a:lstStyle/>
          <a:p>
            <a:pPr algn="ctr"/>
            <a:r>
              <a:rPr lang="en-US" sz="3200" b="1">
                <a:solidFill>
                  <a:srgbClr val="008379"/>
                </a:solidFill>
              </a:rPr>
              <a:t>2. Which of these is a symptom of a possible illness?</a:t>
            </a:r>
            <a:endParaRPr lang="el-GR" sz="3200" b="1" dirty="0">
              <a:solidFill>
                <a:srgbClr val="008379"/>
              </a:solidFill>
            </a:endParaRPr>
          </a:p>
        </p:txBody>
      </p:sp>
      <p:pic>
        <p:nvPicPr>
          <p:cNvPr id="4" name="2 B Question-11">
            <a:hlinkClick r:id="" action="ppaction://media"/>
            <a:extLst>
              <a:ext uri="{FF2B5EF4-FFF2-40B4-BE49-F238E27FC236}">
                <a16:creationId xmlns:a16="http://schemas.microsoft.com/office/drawing/2014/main" id="{7755EB0F-D18D-7B9F-24AE-078F6E706BC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630275" y="-454025"/>
            <a:ext cx="609600" cy="609600"/>
          </a:xfrm>
          <a:prstGeom prst="rect">
            <a:avLst/>
          </a:prstGeom>
        </p:spPr>
      </p:pic>
      <p:pic>
        <p:nvPicPr>
          <p:cNvPr id="6" name="2 B Correct-12">
            <a:hlinkClick r:id="" action="ppaction://media"/>
            <a:extLst>
              <a:ext uri="{FF2B5EF4-FFF2-40B4-BE49-F238E27FC236}">
                <a16:creationId xmlns:a16="http://schemas.microsoft.com/office/drawing/2014/main" id="{6C573619-2A95-AF26-2B43-3C21CAF750D1}"/>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668375" y="3038475"/>
            <a:ext cx="609600" cy="609600"/>
          </a:xfrm>
          <a:prstGeom prst="rect">
            <a:avLst/>
          </a:prstGeom>
        </p:spPr>
      </p:pic>
      <p:pic>
        <p:nvPicPr>
          <p:cNvPr id="7" name="2 B wrong-13">
            <a:hlinkClick r:id="" action="ppaction://media"/>
            <a:extLst>
              <a:ext uri="{FF2B5EF4-FFF2-40B4-BE49-F238E27FC236}">
                <a16:creationId xmlns:a16="http://schemas.microsoft.com/office/drawing/2014/main" id="{6206F13A-CAAC-1534-0F05-6B82203D6F41}"/>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935075" y="5972175"/>
            <a:ext cx="609600" cy="609600"/>
          </a:xfrm>
          <a:prstGeom prst="rect">
            <a:avLst/>
          </a:prstGeom>
        </p:spPr>
      </p:pic>
      <p:sp>
        <p:nvSpPr>
          <p:cNvPr id="8" name="Option A">
            <a:extLst>
              <a:ext uri="{FF2B5EF4-FFF2-40B4-BE49-F238E27FC236}">
                <a16:creationId xmlns:a16="http://schemas.microsoft.com/office/drawing/2014/main" id="{2080C407-24D3-D5A0-CB6B-0EBA50326495}"/>
              </a:ext>
            </a:extLst>
          </p:cNvPr>
          <p:cNvSpPr/>
          <p:nvPr/>
        </p:nvSpPr>
        <p:spPr>
          <a:xfrm>
            <a:off x="1295685" y="2506373"/>
            <a:ext cx="9701940"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Sweating at the gym</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5919F907-E2D3-466E-DCFB-1A7B95CCEE0E}"/>
              </a:ext>
            </a:extLst>
          </p:cNvPr>
          <p:cNvSpPr/>
          <p:nvPr/>
        </p:nvSpPr>
        <p:spPr>
          <a:xfrm>
            <a:off x="1270862" y="3802971"/>
            <a:ext cx="9726764"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Sore throat</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524444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488" fill="hold"/>
                                        <p:tgtEl>
                                          <p:spTgt spid="4"/>
                                        </p:tgtEl>
                                      </p:cBhvr>
                                    </p:cmd>
                                  </p:childTnLst>
                                </p:cTn>
                              </p:par>
                            </p:childTnLst>
                          </p:cTn>
                        </p:par>
                      </p:childTnLst>
                    </p:cTn>
                  </p:par>
                </p:childTnLst>
              </p:cTn>
              <p:prevCondLst>
                <p:cond evt="onPrev" delay="29328">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7"/>
                </p:tgtEl>
              </p:cMediaNode>
            </p:audio>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8"/>
                                        </p:tgtEl>
                                        <p:attrNameLst>
                                          <p:attrName>fillcolor</p:attrName>
                                        </p:attrNameLst>
                                      </p:cBhvr>
                                      <p:to>
                                        <a:srgbClr val="C00000"/>
                                      </p:to>
                                    </p:animClr>
                                    <p:set>
                                      <p:cBhvr>
                                        <p:cTn id="15" dur="500" fill="hold"/>
                                        <p:tgtEl>
                                          <p:spTgt spid="8"/>
                                        </p:tgtEl>
                                        <p:attrNameLst>
                                          <p:attrName>fill.type</p:attrName>
                                        </p:attrNameLst>
                                      </p:cBhvr>
                                      <p:to>
                                        <p:strVal val="solid"/>
                                      </p:to>
                                    </p:set>
                                    <p:set>
                                      <p:cBhvr>
                                        <p:cTn id="16" dur="500" fill="hold"/>
                                        <p:tgtEl>
                                          <p:spTgt spid="8"/>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7"/>
                                        </p:tgtEl>
                                      </p:cBhvr>
                                    </p:cmd>
                                  </p:childTnLst>
                                </p:cTn>
                              </p:par>
                            </p:childTnLst>
                          </p:cTn>
                        </p:par>
                      </p:childTnLst>
                    </p:cTn>
                  </p:par>
                </p:childTnLst>
              </p:cTn>
              <p:nextCondLst>
                <p:cond evt="onClick" delay="3528">
                  <p:tgtEl>
                    <p:spTgt spid="8"/>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92D05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7"/>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childTnLst>
                          </p:cTn>
                        </p:par>
                        <p:par>
                          <p:cTn id="38" fill="hold">
                            <p:stCondLst>
                              <p:cond delay="11468"/>
                            </p:stCondLst>
                            <p:childTnLst>
                              <p:par>
                                <p:cTn id="39" presetID="1"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par>
                          <p:cTn id="41" fill="hold">
                            <p:stCondLst>
                              <p:cond delay="2684"/>
                            </p:stCondLst>
                            <p:childTnLst>
                              <p:par>
                                <p:cTn id="42" presetID="1" presetClass="entr" presetSubtype="0"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25"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D789E-10A2-B4FA-E327-DAB2D811A879}"/>
            </a:ext>
          </a:extLst>
        </p:cNvPr>
        <p:cNvGrpSpPr/>
        <p:nvPr/>
      </p:nvGrpSpPr>
      <p:grpSpPr>
        <a:xfrm>
          <a:off x="0" y="0"/>
          <a:ext cx="0" cy="0"/>
          <a:chOff x="0" y="0"/>
          <a:chExt cx="0" cy="0"/>
        </a:xfrm>
      </p:grpSpPr>
      <p:sp>
        <p:nvSpPr>
          <p:cNvPr id="2" name="Βέλος: Δεξιό 1">
            <a:hlinkClick r:id="" action="ppaction://hlinkshowjump?jump=nextslide"/>
            <a:extLst>
              <a:ext uri="{FF2B5EF4-FFF2-40B4-BE49-F238E27FC236}">
                <a16:creationId xmlns:a16="http://schemas.microsoft.com/office/drawing/2014/main" id="{45B91F5D-7A96-96B9-FA68-62B51423FD8F}"/>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Βέλος: Αριστερό 16">
            <a:hlinkClick r:id="" action="ppaction://hlinkshowjump?jump=previousslide"/>
            <a:extLst>
              <a:ext uri="{FF2B5EF4-FFF2-40B4-BE49-F238E27FC236}">
                <a16:creationId xmlns:a16="http://schemas.microsoft.com/office/drawing/2014/main" id="{CE0F45ED-C05E-4221-944F-6640502DB503}"/>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4B4D98A-1CF6-1C5B-15B8-284AE6120246}"/>
              </a:ext>
            </a:extLst>
          </p:cNvPr>
          <p:cNvSpPr txBox="1"/>
          <p:nvPr/>
        </p:nvSpPr>
        <p:spPr>
          <a:xfrm>
            <a:off x="17000" y="624325"/>
            <a:ext cx="12176266" cy="1077218"/>
          </a:xfrm>
          <a:prstGeom prst="rect">
            <a:avLst/>
          </a:prstGeom>
          <a:noFill/>
        </p:spPr>
        <p:txBody>
          <a:bodyPr wrap="square" rtlCol="0">
            <a:spAutoFit/>
          </a:bodyPr>
          <a:lstStyle/>
          <a:p>
            <a:pPr algn="ctr"/>
            <a:r>
              <a:rPr lang="en-US" sz="3200" b="1">
                <a:solidFill>
                  <a:srgbClr val="008379"/>
                </a:solidFill>
              </a:rPr>
              <a:t>3. Eating too much unhealthy food  (high in calories, fats, sugars,...)  and not moving your body can lead to…</a:t>
            </a:r>
            <a:endParaRPr lang="el-GR" sz="3200" b="1" dirty="0">
              <a:solidFill>
                <a:srgbClr val="008379"/>
              </a:solidFill>
            </a:endParaRPr>
          </a:p>
        </p:txBody>
      </p:sp>
      <p:pic>
        <p:nvPicPr>
          <p:cNvPr id="4" name="3 A Question-14">
            <a:hlinkClick r:id="" action="ppaction://media"/>
            <a:extLst>
              <a:ext uri="{FF2B5EF4-FFF2-40B4-BE49-F238E27FC236}">
                <a16:creationId xmlns:a16="http://schemas.microsoft.com/office/drawing/2014/main" id="{E35FA217-F547-1F08-A626-6695DECA2CE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388975" y="523875"/>
            <a:ext cx="609600" cy="609600"/>
          </a:xfrm>
          <a:prstGeom prst="rect">
            <a:avLst/>
          </a:prstGeom>
        </p:spPr>
      </p:pic>
      <p:pic>
        <p:nvPicPr>
          <p:cNvPr id="8" name="3 A Correct-15">
            <a:hlinkClick r:id="" action="ppaction://media"/>
            <a:extLst>
              <a:ext uri="{FF2B5EF4-FFF2-40B4-BE49-F238E27FC236}">
                <a16:creationId xmlns:a16="http://schemas.microsoft.com/office/drawing/2014/main" id="{66E32BD7-1CFC-69AE-13A3-4D8DFF89B369}"/>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404850" y="2492276"/>
            <a:ext cx="609600" cy="609600"/>
          </a:xfrm>
          <a:prstGeom prst="rect">
            <a:avLst/>
          </a:prstGeom>
        </p:spPr>
      </p:pic>
      <p:pic>
        <p:nvPicPr>
          <p:cNvPr id="9" name="3 A wrong-16">
            <a:hlinkClick r:id="" action="ppaction://media"/>
            <a:extLst>
              <a:ext uri="{FF2B5EF4-FFF2-40B4-BE49-F238E27FC236}">
                <a16:creationId xmlns:a16="http://schemas.microsoft.com/office/drawing/2014/main" id="{233B7C76-28F6-714D-2FD1-61000C8152F1}"/>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420725" y="4400324"/>
            <a:ext cx="609600" cy="609600"/>
          </a:xfrm>
          <a:prstGeom prst="rect">
            <a:avLst/>
          </a:prstGeom>
        </p:spPr>
      </p:pic>
      <p:sp>
        <p:nvSpPr>
          <p:cNvPr id="10" name="Option A">
            <a:extLst>
              <a:ext uri="{FF2B5EF4-FFF2-40B4-BE49-F238E27FC236}">
                <a16:creationId xmlns:a16="http://schemas.microsoft.com/office/drawing/2014/main" id="{6C45874E-EAA4-8D81-9F58-F99EAD03F8D7}"/>
              </a:ext>
            </a:extLst>
          </p:cNvPr>
          <p:cNvSpPr/>
          <p:nvPr/>
        </p:nvSpPr>
        <p:spPr>
          <a:xfrm>
            <a:off x="1270860" y="2506373"/>
            <a:ext cx="9701939"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Obesity</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5" name="Option B">
            <a:extLst>
              <a:ext uri="{FF2B5EF4-FFF2-40B4-BE49-F238E27FC236}">
                <a16:creationId xmlns:a16="http://schemas.microsoft.com/office/drawing/2014/main" id="{71F12F00-0AD3-F9D0-91D1-2FC5EFA9CC16}"/>
              </a:ext>
            </a:extLst>
          </p:cNvPr>
          <p:cNvSpPr/>
          <p:nvPr/>
        </p:nvSpPr>
        <p:spPr>
          <a:xfrm>
            <a:off x="1270861" y="3802971"/>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Needing reading glasses</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79628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2832" fill="hold"/>
                                        <p:tgtEl>
                                          <p:spTgt spid="4"/>
                                        </p:tgtEl>
                                      </p:cBhvr>
                                    </p:cmd>
                                  </p:childTnLst>
                                </p:cTn>
                              </p:par>
                            </p:childTnLst>
                          </p:cTn>
                        </p:par>
                      </p:childTnLst>
                    </p:cTn>
                  </p:par>
                </p:childTnLst>
              </p:cTn>
              <p:prevCondLst>
                <p:cond evt="onPrev" delay="30624">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8"/>
                </p:tgtEl>
              </p:cMediaNode>
            </p:audio>
            <p:audio>
              <p:cMediaNode vol="80000">
                <p:cTn id="9" fill="hold" display="0">
                  <p:stCondLst>
                    <p:cond delay="indefinite"/>
                  </p:stCondLst>
                  <p:endCondLst>
                    <p:cond evt="onStopAudio" delay="0">
                      <p:tgtEl>
                        <p:sldTgt/>
                      </p:tgtEl>
                    </p:cond>
                  </p:endCondLst>
                </p:cTn>
                <p:tgtEl>
                  <p:spTgt spid="9"/>
                </p:tgtEl>
              </p:cMediaNode>
            </p:audi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10"/>
                                        </p:tgtEl>
                                        <p:attrNameLst>
                                          <p:attrName>fillcolor</p:attrName>
                                        </p:attrNameLst>
                                      </p:cBhvr>
                                      <p:to>
                                        <a:srgbClr val="92D050"/>
                                      </p:to>
                                    </p:animClr>
                                    <p:set>
                                      <p:cBhvr>
                                        <p:cTn id="15" dur="500" fill="hold"/>
                                        <p:tgtEl>
                                          <p:spTgt spid="10"/>
                                        </p:tgtEl>
                                        <p:attrNameLst>
                                          <p:attrName>fill.type</p:attrName>
                                        </p:attrNameLst>
                                      </p:cBhvr>
                                      <p:to>
                                        <p:strVal val="solid"/>
                                      </p:to>
                                    </p:set>
                                    <p:set>
                                      <p:cBhvr>
                                        <p:cTn id="16" dur="500" fill="hold"/>
                                        <p:tgtEl>
                                          <p:spTgt spid="10"/>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9"/>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par>
                          <p:cTn id="24" fill="hold">
                            <p:stCondLst>
                              <p:cond delay="5948"/>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nextCondLst>
                <p:cond evt="onClick" delay="0">
                  <p:tgtEl>
                    <p:spTgt spid="10"/>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afterEffect">
                                  <p:stCondLst>
                                    <p:cond delay="0"/>
                                  </p:stCondLst>
                                  <p:childTnLst>
                                    <p:animClr clrSpc="rgb" dir="cw">
                                      <p:cBhvr>
                                        <p:cTn id="35" dur="500" fill="hold"/>
                                        <p:tgtEl>
                                          <p:spTgt spid="15"/>
                                        </p:tgtEl>
                                        <p:attrNameLst>
                                          <p:attrName>fillcolor</p:attrName>
                                        </p:attrNameLst>
                                      </p:cBhvr>
                                      <p:to>
                                        <a:srgbClr val="C00000"/>
                                      </p:to>
                                    </p:animClr>
                                    <p:set>
                                      <p:cBhvr>
                                        <p:cTn id="36" dur="500" fill="hold"/>
                                        <p:tgtEl>
                                          <p:spTgt spid="15"/>
                                        </p:tgtEl>
                                        <p:attrNameLst>
                                          <p:attrName>fill.type</p:attrName>
                                        </p:attrNameLst>
                                      </p:cBhvr>
                                      <p:to>
                                        <p:strVal val="solid"/>
                                      </p:to>
                                    </p:set>
                                    <p:set>
                                      <p:cBhvr>
                                        <p:cTn id="37" dur="500" fill="hold"/>
                                        <p:tgtEl>
                                          <p:spTgt spid="15"/>
                                        </p:tgtEl>
                                        <p:attrNameLst>
                                          <p:attrName>fill.on</p:attrName>
                                        </p:attrNameLst>
                                      </p:cBhvr>
                                      <p:to>
                                        <p:strVal val="true"/>
                                      </p:to>
                                    </p:set>
                                  </p:childTnLst>
                                </p:cTn>
                              </p:par>
                              <p:par>
                                <p:cTn id="38" presetID="3" presetClass="mediacall" presetSubtype="0" fill="hold" nodeType="withEffect">
                                  <p:stCondLst>
                                    <p:cond delay="0"/>
                                  </p:stCondLst>
                                  <p:childTnLst>
                                    <p:cmd type="call" cmd="stop">
                                      <p:cBhvr>
                                        <p:cTn id="39" dur="1" fill="hold"/>
                                        <p:tgtEl>
                                          <p:spTgt spid="8"/>
                                        </p:tgtEl>
                                      </p:cBhvr>
                                    </p:cmd>
                                  </p:childTnLst>
                                </p:cTn>
                              </p:par>
                              <p:par>
                                <p:cTn id="40" presetID="3" presetClass="mediacall" presetSubtype="0" fill="hold" nodeType="withEffect">
                                  <p:stCondLst>
                                    <p:cond delay="0"/>
                                  </p:stCondLst>
                                  <p:childTnLst>
                                    <p:cmd type="call" cmd="stop">
                                      <p:cBhvr>
                                        <p:cTn id="41" dur="1" fill="hold"/>
                                        <p:tgtEl>
                                          <p:spTgt spid="4"/>
                                        </p:tgtEl>
                                      </p:cBhvr>
                                    </p:cmd>
                                  </p:childTnLst>
                                </p:cTn>
                              </p:par>
                            </p:childTnLst>
                          </p:cTn>
                        </p:par>
                        <p:par>
                          <p:cTn id="42" fill="hold">
                            <p:stCondLst>
                              <p:cond delay="500"/>
                            </p:stCondLst>
                            <p:childTnLst>
                              <p:par>
                                <p:cTn id="43" presetID="1" presetClass="mediacall" presetSubtype="0" fill="hold" nodeType="afterEffect">
                                  <p:stCondLst>
                                    <p:cond delay="0"/>
                                  </p:stCondLst>
                                  <p:childTnLst>
                                    <p:cmd type="call" cmd="playFrom(0.0)">
                                      <p:cBhvr>
                                        <p:cTn id="44" dur="10968" fill="hold"/>
                                        <p:tgtEl>
                                          <p:spTgt spid="9"/>
                                        </p:tgtEl>
                                      </p:cBhvr>
                                    </p:cmd>
                                  </p:childTnLst>
                                </p:cTn>
                              </p:par>
                            </p:childTnLst>
                          </p:cTn>
                        </p:par>
                      </p:childTnLst>
                    </p:cTn>
                  </p:par>
                </p:childTnLst>
              </p:cTn>
              <p:nextCondLst>
                <p:cond evt="onClick" delay="9024">
                  <p:tgtEl>
                    <p:spTgt spid="15"/>
                  </p:tgtEl>
                </p:cond>
              </p:nextCondLst>
            </p:seq>
          </p:childTnLst>
        </p:cTn>
      </p:par>
    </p:tnLst>
    <p:bldLst>
      <p:bldP spid="2"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60D3B-1EA1-F1AC-5A7F-3FAE62488F81}"/>
            </a:ext>
          </a:extLst>
        </p:cNvPr>
        <p:cNvGrpSpPr/>
        <p:nvPr/>
      </p:nvGrpSpPr>
      <p:grpSpPr>
        <a:xfrm>
          <a:off x="0" y="0"/>
          <a:ext cx="0" cy="0"/>
          <a:chOff x="0" y="0"/>
          <a:chExt cx="0" cy="0"/>
        </a:xfrm>
      </p:grpSpPr>
      <p:sp>
        <p:nvSpPr>
          <p:cNvPr id="25" name="Βέλος: Δεξιό 24">
            <a:hlinkClick r:id="" action="ppaction://hlinkshowjump?jump=nextslide"/>
            <a:extLst>
              <a:ext uri="{FF2B5EF4-FFF2-40B4-BE49-F238E27FC236}">
                <a16:creationId xmlns:a16="http://schemas.microsoft.com/office/drawing/2014/main" id="{29A30D9F-DED0-560D-641A-283D549E57F8}"/>
              </a:ext>
            </a:extLst>
          </p:cNvPr>
          <p:cNvSpPr/>
          <p:nvPr/>
        </p:nvSpPr>
        <p:spPr>
          <a:xfrm>
            <a:off x="9638271" y="5080861"/>
            <a:ext cx="2446638" cy="1569659"/>
          </a:xfrm>
          <a:prstGeom prst="righ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Βέλος: Αριστερό 25">
            <a:hlinkClick r:id="" action="ppaction://hlinkshowjump?jump=previousslide"/>
            <a:extLst>
              <a:ext uri="{FF2B5EF4-FFF2-40B4-BE49-F238E27FC236}">
                <a16:creationId xmlns:a16="http://schemas.microsoft.com/office/drawing/2014/main" id="{FE8E17BF-9050-69BA-8C63-D93322B3460D}"/>
              </a:ext>
            </a:extLst>
          </p:cNvPr>
          <p:cNvSpPr/>
          <p:nvPr/>
        </p:nvSpPr>
        <p:spPr>
          <a:xfrm>
            <a:off x="81267" y="5108664"/>
            <a:ext cx="2326460" cy="1541856"/>
          </a:xfrm>
          <a:prstGeom prst="leftArrow">
            <a:avLst/>
          </a:prstGeom>
          <a:solidFill>
            <a:schemeClr val="bg1"/>
          </a:solidFill>
          <a:ln w="7620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DDC22149-7496-490B-A0A5-06CAEEF0CB55}"/>
              </a:ext>
            </a:extLst>
          </p:cNvPr>
          <p:cNvSpPr txBox="1"/>
          <p:nvPr/>
        </p:nvSpPr>
        <p:spPr>
          <a:xfrm>
            <a:off x="17000" y="624325"/>
            <a:ext cx="12176266" cy="1077218"/>
          </a:xfrm>
          <a:prstGeom prst="rect">
            <a:avLst/>
          </a:prstGeom>
          <a:noFill/>
        </p:spPr>
        <p:txBody>
          <a:bodyPr wrap="square" rtlCol="0">
            <a:spAutoFit/>
          </a:bodyPr>
          <a:lstStyle/>
          <a:p>
            <a:pPr algn="ctr"/>
            <a:r>
              <a:rPr lang="en-US" sz="3200" b="1">
                <a:solidFill>
                  <a:srgbClr val="008379"/>
                </a:solidFill>
              </a:rPr>
              <a:t>4. What advice would you give a friend who feels sad and unmotivated for many days?</a:t>
            </a:r>
            <a:endParaRPr lang="el-GR" sz="3200" b="1" dirty="0">
              <a:solidFill>
                <a:srgbClr val="008379"/>
              </a:solidFill>
            </a:endParaRPr>
          </a:p>
        </p:txBody>
      </p:sp>
      <p:pic>
        <p:nvPicPr>
          <p:cNvPr id="4" name="4 B Question-23">
            <a:hlinkClick r:id="" action="ppaction://media"/>
            <a:extLst>
              <a:ext uri="{FF2B5EF4-FFF2-40B4-BE49-F238E27FC236}">
                <a16:creationId xmlns:a16="http://schemas.microsoft.com/office/drawing/2014/main" id="{39625552-96CF-22D0-731C-06AD9E24689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3439775" y="-9525"/>
            <a:ext cx="609600" cy="609600"/>
          </a:xfrm>
          <a:prstGeom prst="rect">
            <a:avLst/>
          </a:prstGeom>
        </p:spPr>
      </p:pic>
      <p:pic>
        <p:nvPicPr>
          <p:cNvPr id="6" name="4 B Correct-24">
            <a:hlinkClick r:id="" action="ppaction://media"/>
            <a:extLst>
              <a:ext uri="{FF2B5EF4-FFF2-40B4-BE49-F238E27FC236}">
                <a16:creationId xmlns:a16="http://schemas.microsoft.com/office/drawing/2014/main" id="{378448A1-4097-3195-6B11-3FE95AA1072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3289189" y="2036167"/>
            <a:ext cx="609600" cy="609600"/>
          </a:xfrm>
          <a:prstGeom prst="rect">
            <a:avLst/>
          </a:prstGeom>
        </p:spPr>
      </p:pic>
      <p:pic>
        <p:nvPicPr>
          <p:cNvPr id="8" name="4 B wrong">
            <a:hlinkClick r:id="" action="ppaction://media"/>
            <a:extLst>
              <a:ext uri="{FF2B5EF4-FFF2-40B4-BE49-F238E27FC236}">
                <a16:creationId xmlns:a16="http://schemas.microsoft.com/office/drawing/2014/main" id="{FC2F8D08-18FB-28B2-E8BE-98246296CEDE}"/>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3219793" y="4579181"/>
            <a:ext cx="609600" cy="609600"/>
          </a:xfrm>
          <a:prstGeom prst="rect">
            <a:avLst/>
          </a:prstGeom>
        </p:spPr>
      </p:pic>
      <p:sp>
        <p:nvSpPr>
          <p:cNvPr id="7" name="Option A">
            <a:extLst>
              <a:ext uri="{FF2B5EF4-FFF2-40B4-BE49-F238E27FC236}">
                <a16:creationId xmlns:a16="http://schemas.microsoft.com/office/drawing/2014/main" id="{8316D22A-56BD-A7CD-C46F-77FEEFF9354B}"/>
              </a:ext>
            </a:extLst>
          </p:cNvPr>
          <p:cNvSpPr/>
          <p:nvPr/>
        </p:nvSpPr>
        <p:spPr>
          <a:xfrm>
            <a:off x="1270861" y="2506373"/>
            <a:ext cx="9701938" cy="1097311"/>
          </a:xfrm>
          <a:prstGeom prst="roundRect">
            <a:avLst/>
          </a:prstGeom>
          <a:solidFill>
            <a:srgbClr val="0070C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Let's have some beers</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10" name="Option B">
            <a:extLst>
              <a:ext uri="{FF2B5EF4-FFF2-40B4-BE49-F238E27FC236}">
                <a16:creationId xmlns:a16="http://schemas.microsoft.com/office/drawing/2014/main" id="{782A6D18-4229-FF67-93CE-A11F0D1D4736}"/>
              </a:ext>
            </a:extLst>
          </p:cNvPr>
          <p:cNvSpPr/>
          <p:nvPr/>
        </p:nvSpPr>
        <p:spPr>
          <a:xfrm>
            <a:off x="1270861" y="3802971"/>
            <a:ext cx="9701939" cy="1093454"/>
          </a:xfrm>
          <a:prstGeom prst="roundRect">
            <a:avLst/>
          </a:prstGeom>
          <a:solidFill>
            <a:schemeClr val="accent2"/>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a:solidFill>
                  <a:schemeClr val="bg1"/>
                </a:solidFill>
                <a:effectLst>
                  <a:outerShdw blurRad="38100" dist="38100" dir="2700000" algn="tl">
                    <a:srgbClr val="000000">
                      <a:alpha val="43137"/>
                    </a:srgbClr>
                  </a:outerShdw>
                </a:effectLst>
              </a:rPr>
              <a:t>Talk to the psychologist</a:t>
            </a:r>
            <a:endParaRPr lang="el-GR" sz="320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98951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360" fill="hold"/>
                                        <p:tgtEl>
                                          <p:spTgt spid="4"/>
                                        </p:tgtEl>
                                      </p:cBhvr>
                                    </p:cmd>
                                  </p:childTnLst>
                                </p:cTn>
                              </p:par>
                            </p:childTnLst>
                          </p:cTn>
                        </p:par>
                      </p:childTnLst>
                    </p:cTn>
                  </p:par>
                </p:childTnLst>
              </p:cTn>
              <p:prevCondLst>
                <p:cond evt="onPrev" delay="34128">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audio>
              <p:cMediaNode vol="80000">
                <p:cTn id="8" fill="hold" display="0">
                  <p:stCondLst>
                    <p:cond delay="indefinite"/>
                  </p:stCondLst>
                  <p:endCondLst>
                    <p:cond evt="onStopAudio" delay="0">
                      <p:tgtEl>
                        <p:sldTgt/>
                      </p:tgtEl>
                    </p:cond>
                  </p:endCondLst>
                </p:cTn>
                <p:tgtEl>
                  <p:spTgt spid="6"/>
                </p:tgtEl>
              </p:cMediaNode>
            </p:audio>
            <p:audio>
              <p:cMediaNode vol="80000">
                <p:cTn id="9" fill="hold" display="0">
                  <p:stCondLst>
                    <p:cond delay="indefinite"/>
                  </p:stCondLst>
                  <p:endCondLst>
                    <p:cond evt="onStopAudio" delay="0">
                      <p:tgtEl>
                        <p:sldTgt/>
                      </p:tgtEl>
                    </p:cond>
                  </p:endCondLst>
                </p:cTn>
                <p:tgtEl>
                  <p:spTgt spid="8"/>
                </p:tgtEl>
              </p:cMediaNode>
            </p:audio>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500" fill="hold"/>
                                        <p:tgtEl>
                                          <p:spTgt spid="7"/>
                                        </p:tgtEl>
                                        <p:attrNameLst>
                                          <p:attrName>fillcolor</p:attrName>
                                        </p:attrNameLst>
                                      </p:cBhvr>
                                      <p:to>
                                        <a:srgbClr val="C00000"/>
                                      </p:to>
                                    </p:animClr>
                                    <p:set>
                                      <p:cBhvr>
                                        <p:cTn id="15" dur="500" fill="hold"/>
                                        <p:tgtEl>
                                          <p:spTgt spid="7"/>
                                        </p:tgtEl>
                                        <p:attrNameLst>
                                          <p:attrName>fill.type</p:attrName>
                                        </p:attrNameLst>
                                      </p:cBhvr>
                                      <p:to>
                                        <p:strVal val="solid"/>
                                      </p:to>
                                    </p:set>
                                    <p:set>
                                      <p:cBhvr>
                                        <p:cTn id="16" dur="500" fill="hold"/>
                                        <p:tgtEl>
                                          <p:spTgt spid="7"/>
                                        </p:tgtEl>
                                        <p:attrNameLst>
                                          <p:attrName>fill.on</p:attrName>
                                        </p:attrNameLst>
                                      </p:cBhvr>
                                      <p:to>
                                        <p:strVal val="true"/>
                                      </p:to>
                                    </p:set>
                                  </p:childTnLst>
                                </p:cTn>
                              </p:par>
                              <p:par>
                                <p:cTn id="17" presetID="3" presetClass="mediacall" presetSubtype="0" fill="hold" nodeType="withEffect">
                                  <p:stCondLst>
                                    <p:cond delay="0"/>
                                  </p:stCondLst>
                                  <p:childTnLst>
                                    <p:cmd type="call" cmd="stop">
                                      <p:cBhvr>
                                        <p:cTn id="18" dur="1" fill="hold"/>
                                        <p:tgtEl>
                                          <p:spTgt spid="6"/>
                                        </p:tgtEl>
                                      </p:cBhvr>
                                    </p:cmd>
                                  </p:childTnLst>
                                </p:cTn>
                              </p:par>
                              <p:par>
                                <p:cTn id="19" presetID="3" presetClass="mediacall" presetSubtype="0" fill="hold" nodeType="withEffect">
                                  <p:stCondLst>
                                    <p:cond delay="0"/>
                                  </p:stCondLst>
                                  <p:childTnLst>
                                    <p:cmd type="call" cmd="stop">
                                      <p:cBhvr>
                                        <p:cTn id="20" dur="1" fill="hold"/>
                                        <p:tgtEl>
                                          <p:spTgt spid="4"/>
                                        </p:tgtEl>
                                      </p:cBhvr>
                                    </p:cmd>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5448" fill="hold"/>
                                        <p:tgtEl>
                                          <p:spTgt spid="8"/>
                                        </p:tgtEl>
                                      </p:cBhvr>
                                    </p:cmd>
                                  </p:childTnLst>
                                </p:cTn>
                              </p:par>
                            </p:childTnLst>
                          </p:cTn>
                        </p:par>
                      </p:childTnLst>
                    </p:cTn>
                  </p:par>
                </p:childTnLst>
              </p:cTn>
              <p:nextCondLst>
                <p:cond evt="onClick" delay="3504">
                  <p:tgtEl>
                    <p:spTgt spid="7"/>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afterEffect">
                                  <p:stCondLst>
                                    <p:cond delay="0"/>
                                  </p:stCondLst>
                                  <p:childTnLst>
                                    <p:animClr clrSpc="rgb" dir="cw">
                                      <p:cBhvr>
                                        <p:cTn id="28" dur="500" fill="hold"/>
                                        <p:tgtEl>
                                          <p:spTgt spid="10"/>
                                        </p:tgtEl>
                                        <p:attrNameLst>
                                          <p:attrName>fillcolor</p:attrName>
                                        </p:attrNameLst>
                                      </p:cBhvr>
                                      <p:to>
                                        <a:srgbClr val="92D050"/>
                                      </p:to>
                                    </p:animClr>
                                    <p:set>
                                      <p:cBhvr>
                                        <p:cTn id="29" dur="500" fill="hold"/>
                                        <p:tgtEl>
                                          <p:spTgt spid="10"/>
                                        </p:tgtEl>
                                        <p:attrNameLst>
                                          <p:attrName>fill.type</p:attrName>
                                        </p:attrNameLst>
                                      </p:cBhvr>
                                      <p:to>
                                        <p:strVal val="solid"/>
                                      </p:to>
                                    </p:set>
                                    <p:set>
                                      <p:cBhvr>
                                        <p:cTn id="30" dur="500" fill="hold"/>
                                        <p:tgtEl>
                                          <p:spTgt spid="10"/>
                                        </p:tgtEl>
                                        <p:attrNameLst>
                                          <p:attrName>fill.on</p:attrName>
                                        </p:attrNameLst>
                                      </p:cBhvr>
                                      <p:to>
                                        <p:strVal val="true"/>
                                      </p:to>
                                    </p:set>
                                  </p:childTnLst>
                                </p:cTn>
                              </p:par>
                              <p:par>
                                <p:cTn id="31" presetID="3" presetClass="mediacall" presetSubtype="0" fill="hold" nodeType="withEffect">
                                  <p:stCondLst>
                                    <p:cond delay="0"/>
                                  </p:stCondLst>
                                  <p:childTnLst>
                                    <p:cmd type="call" cmd="stop">
                                      <p:cBhvr>
                                        <p:cTn id="32" dur="1" fill="hold"/>
                                        <p:tgtEl>
                                          <p:spTgt spid="4"/>
                                        </p:tgtEl>
                                      </p:cBhvr>
                                    </p:cmd>
                                  </p:childTnLst>
                                </p:cTn>
                              </p:par>
                              <p:par>
                                <p:cTn id="33" presetID="3" presetClass="mediacall" presetSubtype="0" fill="hold" nodeType="withEffect">
                                  <p:stCondLst>
                                    <p:cond delay="0"/>
                                  </p:stCondLst>
                                  <p:childTnLst>
                                    <p:cmd type="call" cmd="stop">
                                      <p:cBhvr>
                                        <p:cTn id="34" dur="1" fill="hold"/>
                                        <p:tgtEl>
                                          <p:spTgt spid="8"/>
                                        </p:tgtEl>
                                      </p:cBhvr>
                                    </p:cmd>
                                  </p:childTnLst>
                                </p:cTn>
                              </p:par>
                            </p:childTnLst>
                          </p:cTn>
                        </p:par>
                        <p:par>
                          <p:cTn id="35" fill="hold">
                            <p:stCondLst>
                              <p:cond delay="500"/>
                            </p:stCondLst>
                            <p:childTnLst>
                              <p:par>
                                <p:cTn id="36" presetID="1" presetClass="mediacall" presetSubtype="0" fill="hold" nodeType="afterEffect">
                                  <p:stCondLst>
                                    <p:cond delay="0"/>
                                  </p:stCondLst>
                                  <p:childTnLst>
                                    <p:cmd type="call" cmd="playFrom(0.0)">
                                      <p:cBhvr>
                                        <p:cTn id="37" dur="10968" fill="hold"/>
                                        <p:tgtEl>
                                          <p:spTgt spid="6"/>
                                        </p:tgtEl>
                                      </p:cBhvr>
                                    </p:cmd>
                                  </p:childTnLst>
                                </p:cTn>
                              </p:par>
                            </p:childTnLst>
                          </p:cTn>
                        </p:par>
                        <p:par>
                          <p:cTn id="38" fill="hold">
                            <p:stCondLst>
                              <p:cond delay="11468"/>
                            </p:stCondLst>
                            <p:childTnLst>
                              <p:par>
                                <p:cTn id="39" presetID="1"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par>
                          <p:cTn id="41" fill="hold">
                            <p:stCondLst>
                              <p:cond delay="2732"/>
                            </p:stCondLst>
                            <p:childTnLst>
                              <p:par>
                                <p:cTn id="42" presetID="1" presetClass="entr" presetSubtype="0"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Εικόνα 5" descr="Εικόνα που περιέχει άτομο, ανθρώπινο πρόσωπο, χαμόγελο, ρουχισμός&#10;&#10;Το περιεχόμενο που δημιουργείται από τεχνολογία AI ενδέχεται να είναι εσφαλμένο.">
            <a:extLst>
              <a:ext uri="{FF2B5EF4-FFF2-40B4-BE49-F238E27FC236}">
                <a16:creationId xmlns:a16="http://schemas.microsoft.com/office/drawing/2014/main" id="{1CF6AA65-3714-76F7-E048-14D9CB623C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4102" y="0"/>
            <a:ext cx="9197459" cy="6134705"/>
          </a:xfrm>
          <a:prstGeom prst="rect">
            <a:avLst/>
          </a:prstGeom>
        </p:spPr>
      </p:pic>
      <p:sp>
        <p:nvSpPr>
          <p:cNvPr id="2" name="Βέλος: Αναστροφή 1">
            <a:hlinkClick r:id="" action="ppaction://hlinkshowjump?jump=firstslide"/>
            <a:extLst>
              <a:ext uri="{FF2B5EF4-FFF2-40B4-BE49-F238E27FC236}">
                <a16:creationId xmlns:a16="http://schemas.microsoft.com/office/drawing/2014/main" id="{AFC7D323-2376-A43B-675F-9E33E712D208}"/>
              </a:ext>
            </a:extLst>
          </p:cNvPr>
          <p:cNvSpPr/>
          <p:nvPr/>
        </p:nvSpPr>
        <p:spPr>
          <a:xfrm rot="5400000">
            <a:off x="158294" y="5009310"/>
            <a:ext cx="1762047" cy="1788350"/>
          </a:xfrm>
          <a:prstGeom prst="uturnArrow">
            <a:avLst/>
          </a:prstGeom>
          <a:solidFill>
            <a:srgbClr val="C8E1E1"/>
          </a:solidFill>
          <a:ln w="57150">
            <a:solidFill>
              <a:srgbClr val="0083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 name="Επεξήγηση: Δεξιό βέλος 2">
            <a:hlinkClick r:id="" action="ppaction://hlinkshowjump?jump=endshow"/>
            <a:extLst>
              <a:ext uri="{FF2B5EF4-FFF2-40B4-BE49-F238E27FC236}">
                <a16:creationId xmlns:a16="http://schemas.microsoft.com/office/drawing/2014/main" id="{E56FC11C-4A8E-4C12-A5F8-D9617606A7BF}"/>
              </a:ext>
            </a:extLst>
          </p:cNvPr>
          <p:cNvSpPr/>
          <p:nvPr/>
        </p:nvSpPr>
        <p:spPr>
          <a:xfrm>
            <a:off x="9927771" y="5022461"/>
            <a:ext cx="2206172" cy="1762048"/>
          </a:xfrm>
          <a:prstGeom prst="rightArrowCallout">
            <a:avLst/>
          </a:prstGeom>
          <a:solidFill>
            <a:schemeClr val="bg1">
              <a:lumMod val="85000"/>
            </a:schemeClr>
          </a:solidFill>
          <a:ln w="76200">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00" b="1" dirty="0">
              <a:solidFill>
                <a:schemeClr val="tx1"/>
              </a:solidFill>
            </a:endParaRPr>
          </a:p>
        </p:txBody>
      </p:sp>
      <p:sp>
        <p:nvSpPr>
          <p:cNvPr id="5" name="TextBox 4">
            <a:extLst>
              <a:ext uri="{FF2B5EF4-FFF2-40B4-BE49-F238E27FC236}">
                <a16:creationId xmlns:a16="http://schemas.microsoft.com/office/drawing/2014/main" id="{29C89870-F958-8DF2-4A6B-B098B3A6A2AD}"/>
              </a:ext>
            </a:extLst>
          </p:cNvPr>
          <p:cNvSpPr txBox="1"/>
          <p:nvPr/>
        </p:nvSpPr>
        <p:spPr>
          <a:xfrm>
            <a:off x="-188" y="2543853"/>
            <a:ext cx="4917016" cy="1200329"/>
          </a:xfrm>
          <a:prstGeom prst="rect">
            <a:avLst/>
          </a:prstGeom>
          <a:noFill/>
        </p:spPr>
        <p:txBody>
          <a:bodyPr wrap="square">
            <a:spAutoFit/>
          </a:bodyPr>
          <a:lstStyle/>
          <a:p>
            <a:pPr algn="ctr"/>
            <a:r>
              <a:rPr lang="en-US" sz="3600">
                <a:solidFill>
                  <a:srgbClr val="008379"/>
                </a:solidFill>
                <a:latin typeface="Calibri" panose="020F0502020204030204" pitchFamily="34" charset="0"/>
              </a:rPr>
              <a:t>You have finished the quizzes!</a:t>
            </a:r>
            <a:endParaRPr lang="en-US" sz="3600" dirty="0">
              <a:solidFill>
                <a:srgbClr val="008379"/>
              </a:solidFill>
              <a:latin typeface="Calibri" panose="020F0502020204030204" pitchFamily="34" charset="0"/>
            </a:endParaRPr>
          </a:p>
        </p:txBody>
      </p:sp>
      <p:sp>
        <p:nvSpPr>
          <p:cNvPr id="7" name="Google Shape;235;p14">
            <a:extLst>
              <a:ext uri="{FF2B5EF4-FFF2-40B4-BE49-F238E27FC236}">
                <a16:creationId xmlns:a16="http://schemas.microsoft.com/office/drawing/2014/main" id="{9B3D237E-A68D-CEC7-24A1-F5AA8F95F65F}"/>
              </a:ext>
            </a:extLst>
          </p:cNvPr>
          <p:cNvSpPr/>
          <p:nvPr/>
        </p:nvSpPr>
        <p:spPr>
          <a:xfrm>
            <a:off x="7751568" y="129390"/>
            <a:ext cx="4146197" cy="27699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200"/>
              <a:buFont typeface="Calibri"/>
              <a:buNone/>
            </a:pPr>
            <a:r>
              <a:rPr lang="de-DE" sz="1200" b="0" i="0" u="sng" strike="noStrike" cap="none">
                <a:solidFill>
                  <a:schemeClr val="dk1"/>
                </a:solidFill>
                <a:latin typeface="Calibri"/>
                <a:ea typeface="Calibri"/>
                <a:cs typeface="Calibri"/>
                <a:sym typeface="Calibri"/>
              </a:rPr>
              <a:t>Source | Freepik</a:t>
            </a:r>
            <a:endParaRPr sz="1200" b="0" i="0" u="none" strike="noStrike" cap="none" dirty="0">
              <a:solidFill>
                <a:schemeClr val="dk1"/>
              </a:solidFill>
              <a:latin typeface="Calibri"/>
              <a:ea typeface="Calibri"/>
              <a:cs typeface="Calibri"/>
              <a:sym typeface="Calibri"/>
            </a:endParaRPr>
          </a:p>
        </p:txBody>
      </p:sp>
      <p:pic>
        <p:nvPicPr>
          <p:cNvPr id="8" name="Picture 6">
            <a:extLst>
              <a:ext uri="{FF2B5EF4-FFF2-40B4-BE49-F238E27FC236}">
                <a16:creationId xmlns:a16="http://schemas.microsoft.com/office/drawing/2014/main" id="{87C47D0D-392F-5EE9-DCBC-83BB318330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42991" y="6256086"/>
            <a:ext cx="2574342" cy="540084"/>
          </a:xfrm>
          <a:prstGeom prst="rect">
            <a:avLst/>
          </a:prstGeom>
        </p:spPr>
      </p:pic>
      <p:pic>
        <p:nvPicPr>
          <p:cNvPr id="1028" name="Picture 4" descr="logo id health white">
            <a:extLst>
              <a:ext uri="{FF2B5EF4-FFF2-40B4-BE49-F238E27FC236}">
                <a16:creationId xmlns:a16="http://schemas.microsoft.com/office/drawing/2014/main" id="{C2ECB688-D9AE-8817-89D9-86442B6BE7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61063">
            <a:off x="5223957" y="4572224"/>
            <a:ext cx="2982833" cy="11838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6F8ED69-AC5F-1BFD-009A-FCC33407E495}"/>
              </a:ext>
            </a:extLst>
          </p:cNvPr>
          <p:cNvSpPr txBox="1"/>
          <p:nvPr/>
        </p:nvSpPr>
        <p:spPr>
          <a:xfrm>
            <a:off x="4617333" y="6232013"/>
            <a:ext cx="5310438" cy="600164"/>
          </a:xfrm>
          <a:prstGeom prst="rect">
            <a:avLst/>
          </a:prstGeom>
          <a:noFill/>
        </p:spPr>
        <p:txBody>
          <a:bodyPr wrap="square">
            <a:spAutoFit/>
          </a:bodyPr>
          <a:lstStyle/>
          <a:p>
            <a:r>
              <a:rPr lang="en-US" sz="1100" b="0" i="0">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ANPCDEFP. Neither the European Union nor ANPCDEFP can be held responsible for them. </a:t>
            </a:r>
            <a:endParaRPr lang="el-GR" sz="1100" dirty="0">
              <a:latin typeface="Calibri" panose="020F0502020204030204" pitchFamily="34" charset="0"/>
              <a:cs typeface="Calibri" panose="020F0502020204030204" pitchFamily="34" charset="0"/>
            </a:endParaRPr>
          </a:p>
        </p:txBody>
      </p:sp>
      <p:pic>
        <p:nvPicPr>
          <p:cNvPr id="12" name="finished">
            <a:hlinkClick r:id="" action="ppaction://media"/>
            <a:extLst>
              <a:ext uri="{FF2B5EF4-FFF2-40B4-BE49-F238E27FC236}">
                <a16:creationId xmlns:a16="http://schemas.microsoft.com/office/drawing/2014/main" id="{CFA09591-596C-607D-9C75-FC3109E8A8C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947650" y="1329418"/>
            <a:ext cx="609600" cy="609600"/>
          </a:xfrm>
          <a:prstGeom prst="rect">
            <a:avLst/>
          </a:prstGeom>
        </p:spPr>
      </p:pic>
      <p:pic>
        <p:nvPicPr>
          <p:cNvPr id="13" name="start">
            <a:hlinkClick r:id="" action="ppaction://media"/>
            <a:extLst>
              <a:ext uri="{FF2B5EF4-FFF2-40B4-BE49-F238E27FC236}">
                <a16:creationId xmlns:a16="http://schemas.microsoft.com/office/drawing/2014/main" id="{D2C4E3B3-C3AB-F301-2555-700A91CFA02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3211175" y="3368675"/>
            <a:ext cx="609600" cy="609600"/>
          </a:xfrm>
          <a:prstGeom prst="rect">
            <a:avLst/>
          </a:prstGeom>
        </p:spPr>
      </p:pic>
      <p:pic>
        <p:nvPicPr>
          <p:cNvPr id="14" name="leave">
            <a:hlinkClick r:id="" action="ppaction://media"/>
            <a:extLst>
              <a:ext uri="{FF2B5EF4-FFF2-40B4-BE49-F238E27FC236}">
                <a16:creationId xmlns:a16="http://schemas.microsoft.com/office/drawing/2014/main" id="{C8B34FC6-E7C5-BC80-6771-97A73CBC84A8}"/>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995275" y="5807075"/>
            <a:ext cx="609600" cy="609600"/>
          </a:xfrm>
          <a:prstGeom prst="rect">
            <a:avLst/>
          </a:prstGeom>
        </p:spPr>
      </p:pic>
    </p:spTree>
    <p:extLst>
      <p:ext uri="{BB962C8B-B14F-4D97-AF65-F5344CB8AC3E}">
        <p14:creationId xmlns:p14="http://schemas.microsoft.com/office/powerpoint/2010/main" val="353630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35" fill="hold"/>
                                        <p:tgtEl>
                                          <p:spTgt spid="12"/>
                                        </p:tgtEl>
                                      </p:cBhvr>
                                    </p:cmd>
                                  </p:childTnLst>
                                </p:cTn>
                              </p:par>
                            </p:childTnLst>
                          </p:cTn>
                        </p:par>
                        <p:par>
                          <p:cTn id="7" fill="hold">
                            <p:stCondLst>
                              <p:cond delay="8135"/>
                            </p:stCondLst>
                            <p:childTnLst>
                              <p:par>
                                <p:cTn id="8" presetID="1"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par>
                          <p:cTn id="10" fill="hold">
                            <p:stCondLst>
                              <p:cond delay="6144"/>
                            </p:stCondLst>
                            <p:childTnLst>
                              <p:par>
                                <p:cTn id="11" presetID="1" presetClass="mediacall" presetSubtype="0" fill="hold" nodeType="afterEffect">
                                  <p:stCondLst>
                                    <p:cond delay="0"/>
                                  </p:stCondLst>
                                  <p:childTnLst>
                                    <p:cmd type="call" cmd="playFrom(0.0)">
                                      <p:cBhvr>
                                        <p:cTn id="12" dur="11352" fill="hold"/>
                                        <p:tgtEl>
                                          <p:spTgt spid="13"/>
                                        </p:tgtEl>
                                      </p:cBhvr>
                                    </p:cmd>
                                  </p:childTnLst>
                                </p:cTn>
                              </p:par>
                            </p:childTnLst>
                          </p:cTn>
                        </p:par>
                        <p:par>
                          <p:cTn id="13" fill="hold">
                            <p:stCondLst>
                              <p:cond delay="17496"/>
                            </p:stCondLst>
                            <p:childTnLst>
                              <p:par>
                                <p:cTn id="14" presetID="1"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par>
                          <p:cTn id="16" fill="hold">
                            <p:stCondLst>
                              <p:cond delay="13176"/>
                            </p:stCondLst>
                            <p:childTnLst>
                              <p:par>
                                <p:cTn id="17" presetID="1" presetClass="mediacall" presetSubtype="0" fill="hold" nodeType="afterEffect">
                                  <p:stCondLst>
                                    <p:cond delay="0"/>
                                  </p:stCondLst>
                                  <p:childTnLst>
                                    <p:cmd type="call" cmd="playFrom(0.0)">
                                      <p:cBhvr>
                                        <p:cTn id="18" dur="7752" fill="hold"/>
                                        <p:tgtEl>
                                          <p:spTgt spid="14"/>
                                        </p:tgtEl>
                                      </p:cBhvr>
                                    </p:cmd>
                                  </p:childTnLst>
                                </p:cTn>
                              </p:par>
                            </p:childTnLst>
                          </p:cTn>
                        </p:par>
                      </p:childTnLst>
                    </p:cTn>
                  </p:par>
                </p:childTnLst>
              </p:cTn>
              <p:prevCondLst>
                <p:cond evt="onPrev" delay="2112">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audio>
              <p:cMediaNode vol="80000">
                <p:cTn id="21" fill="hold" display="0">
                  <p:stCondLst>
                    <p:cond delay="indefinite"/>
                  </p:stCondLst>
                  <p:endCondLst>
                    <p:cond evt="onStopAudio" delay="0">
                      <p:tgtEl>
                        <p:sldTgt/>
                      </p:tgtEl>
                    </p:cond>
                  </p:endCondLst>
                </p:cTn>
                <p:tgtEl>
                  <p:spTgt spid="14"/>
                </p:tgtEl>
              </p:cMediaNode>
            </p:audio>
          </p:childTnLst>
        </p:cTn>
      </p:par>
    </p:tnLst>
    <p:bldLst>
      <p:bldP spid="2"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C125DC14-71A5-4516-B7B1-E038238EAA9C"/>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n\uFFFD\uFFFDj{C10BDF9C-3647-451D-8B65-8C6CB282298B}&quot;,&quot;C:\\Users\\Pantelis\\OneDrive\\Documents\\Presentation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100.000000"/>
  <p:tag name="ISPRING_PRESENTATION_TITLE" val="ID-Health-Modules-temp-v01-Easy"/>
  <p:tag name="ISPRING_FIRST_PUBLISH" val="1"/>
  <p:tag name="ISPRING_SCORM_RATE_QUIZZES" val="0"/>
</p:tagLst>
</file>

<file path=ppt/tags/tag2.xml><?xml version="1.0" encoding="utf-8"?>
<p:tagLst xmlns:a="http://schemas.openxmlformats.org/drawingml/2006/main" xmlns:r="http://schemas.openxmlformats.org/officeDocument/2006/relationships" xmlns:p="http://schemas.openxmlformats.org/presentationml/2006/main">
  <p:tag name="QNUM" val="1"/>
  <p:tag name="CORRECT" val="agree"/>
</p:tagLst>
</file>

<file path=ppt/tags/tag3.xml><?xml version="1.0" encoding="utf-8"?>
<p:tagLst xmlns:a="http://schemas.openxmlformats.org/drawingml/2006/main" xmlns:r="http://schemas.openxmlformats.org/officeDocument/2006/relationships" xmlns:p="http://schemas.openxmlformats.org/presentationml/2006/main">
  <p:tag name="QNUM" val="2"/>
  <p:tag name="CORRECT" val="agree"/>
</p:tagLst>
</file>

<file path=ppt/tags/tag4.xml><?xml version="1.0" encoding="utf-8"?>
<p:tagLst xmlns:a="http://schemas.openxmlformats.org/drawingml/2006/main" xmlns:r="http://schemas.openxmlformats.org/officeDocument/2006/relationships" xmlns:p="http://schemas.openxmlformats.org/presentationml/2006/main">
  <p:tag name="QNUM" val="3"/>
  <p:tag name="CORRECT" val="agree"/>
</p:tagLst>
</file>

<file path=ppt/tags/tag5.xml><?xml version="1.0" encoding="utf-8"?>
<p:tagLst xmlns:a="http://schemas.openxmlformats.org/drawingml/2006/main" xmlns:r="http://schemas.openxmlformats.org/officeDocument/2006/relationships" xmlns:p="http://schemas.openxmlformats.org/presentationml/2006/main">
  <p:tag name="QNUM" val="4"/>
  <p:tag name="CORRECT" val="agree"/>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2159</TotalTime>
  <Words>557</Words>
  <Application>Microsoft Office PowerPoint</Application>
  <PresentationFormat>Widescreen</PresentationFormat>
  <Paragraphs>45</Paragraphs>
  <Slides>6</Slides>
  <Notes>6</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Wingdings</vt:lpstr>
      <vt:lpstr>Θέμα του Office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ID-Health-Modules-temp-v01-Easy</dc:title>
  <dc:creator>Pantelis Balaouras</dc:creator>
  <cp:lastModifiedBy>Pantelis Balaouras</cp:lastModifiedBy>
  <cp:revision>26</cp:revision>
  <dcterms:created xsi:type="dcterms:W3CDTF">2025-05-12T15:24:27Z</dcterms:created>
  <dcterms:modified xsi:type="dcterms:W3CDTF">2026-02-18T15:05:03Z</dcterms:modified>
</cp:coreProperties>
</file>