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72" r:id="rId2"/>
    <p:sldId id="271" r:id="rId3"/>
    <p:sldId id="315" r:id="rId4"/>
    <p:sldId id="318" r:id="rId5"/>
    <p:sldId id="320" r:id="rId6"/>
    <p:sldId id="321" r:id="rId7"/>
    <p:sldId id="314" r:id="rId8"/>
  </p:sldIdLst>
  <p:sldSz cx="12192000" cy="6858000"/>
  <p:notesSz cx="6858000" cy="9144000"/>
  <p:custDataLst>
    <p:tags r:id="rId10"/>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2B5C"/>
    <a:srgbClr val="008379"/>
    <a:srgbClr val="C8E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0CD87F-72E7-4F03-BDA5-8FDEA4EEB4C0}" v="19" dt="2026-02-10T12:30:40.1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2" autoAdjust="0"/>
    <p:restoredTop sz="73291" autoAdjust="0"/>
  </p:normalViewPr>
  <p:slideViewPr>
    <p:cSldViewPr snapToGrid="0">
      <p:cViewPr varScale="1">
        <p:scale>
          <a:sx n="88" d="100"/>
          <a:sy n="88" d="100"/>
        </p:scale>
        <p:origin x="1170"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el-GR" dirty="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fld id="{A0D99CED-5742-4B2D-87B7-DC9A9415253F}" type="datetimeFigureOut">
              <a:rPr lang="el-GR" smtClean="0"/>
              <a:pPr/>
              <a:t>18/2/2026</a:t>
            </a:fld>
            <a:endParaRPr lang="el-GR"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el-GR"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828864C7-3637-46C8-87DC-E590609AC6BD}" type="slidenum">
              <a:rPr lang="el-GR" smtClean="0"/>
              <a:pPr/>
              <a:t>‹#›</a:t>
            </a:fld>
            <a:endParaRPr lang="el-GR" dirty="0"/>
          </a:p>
        </p:txBody>
      </p:sp>
    </p:spTree>
    <p:extLst>
      <p:ext uri="{BB962C8B-B14F-4D97-AF65-F5344CB8AC3E}">
        <p14:creationId xmlns:p14="http://schemas.microsoft.com/office/powerpoint/2010/main" val="281929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a:t>Now it is time for the quizzes!!
Each quiz has one question!!
There are two answers!!
Only one answer is correct!!
Click on the answer you think is correct!!
Let’s start.</a:t>
            </a:r>
            <a:endParaRPr lang="en-GB" dirty="0"/>
          </a:p>
        </p:txBody>
      </p:sp>
      <p:sp>
        <p:nvSpPr>
          <p:cNvPr id="4" name="Θέση αριθμού διαφάνειας 3"/>
          <p:cNvSpPr>
            <a:spLocks noGrp="1"/>
          </p:cNvSpPr>
          <p:nvPr>
            <p:ph type="sldNum" sz="quarter" idx="5"/>
          </p:nvPr>
        </p:nvSpPr>
        <p:spPr/>
        <p:txBody>
          <a:bodyPr/>
          <a:lstStyle/>
          <a:p>
            <a:fld id="{828864C7-3637-46C8-87DC-E590609AC6BD}" type="slidenum">
              <a:rPr lang="el-GR" smtClean="0"/>
              <a:t>1</a:t>
            </a:fld>
            <a:endParaRPr lang="el-GR"/>
          </a:p>
        </p:txBody>
      </p:sp>
    </p:spTree>
    <p:extLst>
      <p:ext uri="{BB962C8B-B14F-4D97-AF65-F5344CB8AC3E}">
        <p14:creationId xmlns:p14="http://schemas.microsoft.com/office/powerpoint/2010/main" val="3124753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health literacy?
!! Option A:!
It means you can read and understand health information.
You use this information to make good daily choices.
! If you agree, click the blue box.
!Or
!!Option B:
!  It means you only watch TV programs about health.!
If you agree, click the orange box.</a:t>
            </a:r>
          </a:p>
          <a:p>
            <a:endParaRPr lang="en-US"/>
          </a:p>
          <a:p>
            <a:r>
              <a:rPr lang="en-US"/>
              <a:t>Well done! That is correct.</a:t>
            </a:r>
          </a:p>
          <a:p>
            <a:endParaRPr lang="en-US"/>
          </a:p>
          <a:p>
            <a:r>
              <a:rPr lang="en-US"/>
              <a:t>Not correct.!
Try again.!
You can ask your trainer for help.</a:t>
            </a:r>
            <a:endParaRPr lang="el-GR" dirty="0"/>
          </a:p>
        </p:txBody>
      </p:sp>
      <p:sp>
        <p:nvSpPr>
          <p:cNvPr id="4" name="Slide Number Placeholder 3"/>
          <p:cNvSpPr>
            <a:spLocks noGrp="1"/>
          </p:cNvSpPr>
          <p:nvPr>
            <p:ph type="sldNum" sz="quarter" idx="5"/>
          </p:nvPr>
        </p:nvSpPr>
        <p:spPr/>
        <p:txBody>
          <a:bodyPr/>
          <a:lstStyle/>
          <a:p>
            <a:fld id="{828864C7-3637-46C8-87DC-E590609AC6BD}" type="slidenum">
              <a:rPr lang="el-GR" smtClean="0"/>
              <a:pPr/>
              <a:t>2</a:t>
            </a:fld>
            <a:endParaRPr lang="el-GR" dirty="0"/>
          </a:p>
        </p:txBody>
      </p:sp>
    </p:spTree>
    <p:extLst>
      <p:ext uri="{BB962C8B-B14F-4D97-AF65-F5344CB8AC3E}">
        <p14:creationId xmlns:p14="http://schemas.microsoft.com/office/powerpoint/2010/main" val="2088585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892C0-6FD7-EBDD-0497-712110E66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6304F7-4A32-1FDC-D7BB-DB988F0B15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3F0115-9F4A-16CC-C7D4-522055A0C22C}"/>
              </a:ext>
            </a:extLst>
          </p:cNvPr>
          <p:cNvSpPr>
            <a:spLocks noGrp="1"/>
          </p:cNvSpPr>
          <p:nvPr>
            <p:ph type="body" idx="1"/>
          </p:nvPr>
        </p:nvSpPr>
        <p:spPr/>
        <p:txBody>
          <a:bodyPr/>
          <a:lstStyle/>
          <a:p>
            <a:r>
              <a:rPr lang="en-US"/>
              <a:t>Why is health literacy important?
!! Option A:
! It helps you make decisions about your body and health !
If you agree, click the blue box.
!Or
!!Option B:
! It helps you play games better!
If you agree, click the orange box.</a:t>
            </a:r>
          </a:p>
          <a:p>
            <a:endParaRPr lang="en-US"/>
          </a:p>
          <a:p>
            <a:r>
              <a:rPr lang="en-US"/>
              <a:t>Well done! That is correct.</a:t>
            </a:r>
          </a:p>
          <a:p>
            <a:endParaRPr lang="en-US"/>
          </a:p>
          <a:p>
            <a:r>
              <a:rPr lang="en-US"/>
              <a:t>Not correct.!
Try again.!
You can ask your trainer for help.</a:t>
            </a:r>
            <a:endParaRPr lang="el-GR" dirty="0"/>
          </a:p>
        </p:txBody>
      </p:sp>
      <p:sp>
        <p:nvSpPr>
          <p:cNvPr id="4" name="Slide Number Placeholder 3">
            <a:extLst>
              <a:ext uri="{FF2B5EF4-FFF2-40B4-BE49-F238E27FC236}">
                <a16:creationId xmlns:a16="http://schemas.microsoft.com/office/drawing/2014/main" id="{1B59307B-2799-E358-01DA-0B4A02ABCF44}"/>
              </a:ext>
            </a:extLst>
          </p:cNvPr>
          <p:cNvSpPr>
            <a:spLocks noGrp="1"/>
          </p:cNvSpPr>
          <p:nvPr>
            <p:ph type="sldNum" sz="quarter" idx="5"/>
          </p:nvPr>
        </p:nvSpPr>
        <p:spPr/>
        <p:txBody>
          <a:bodyPr/>
          <a:lstStyle/>
          <a:p>
            <a:fld id="{828864C7-3637-46C8-87DC-E590609AC6BD}" type="slidenum">
              <a:rPr lang="el-GR" smtClean="0"/>
              <a:pPr/>
              <a:t>3</a:t>
            </a:fld>
            <a:endParaRPr lang="el-GR" dirty="0"/>
          </a:p>
        </p:txBody>
      </p:sp>
    </p:spTree>
    <p:extLst>
      <p:ext uri="{BB962C8B-B14F-4D97-AF65-F5344CB8AC3E}">
        <p14:creationId xmlns:p14="http://schemas.microsoft.com/office/powerpoint/2010/main" val="3806817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C29C9-C4C8-C3C8-C2E7-668C14314D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9366AF-D2B1-A68C-1598-275C3A58CA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FCDD7E-947F-8EEF-FABD-CBB8641F5E0B}"/>
              </a:ext>
            </a:extLst>
          </p:cNvPr>
          <p:cNvSpPr>
            <a:spLocks noGrp="1"/>
          </p:cNvSpPr>
          <p:nvPr>
            <p:ph type="body" idx="1"/>
          </p:nvPr>
        </p:nvSpPr>
        <p:spPr/>
        <p:txBody>
          <a:bodyPr/>
          <a:lstStyle/>
          <a:p>
            <a:r>
              <a:rPr lang="en-US"/>
              <a:t>When do you need health literacy?
!! Option A:
! Only when you want to buy clothes.
! If you agree, click the blue box.
! Or
!! Option B:
! Not only when you are sick, but also to stay healthy every day.
!If you agree, click the orange box.</a:t>
            </a:r>
          </a:p>
          <a:p>
            <a:endParaRPr lang="en-US"/>
          </a:p>
          <a:p>
            <a:r>
              <a:rPr lang="en-US"/>
              <a:t>Well done! That is correct.</a:t>
            </a:r>
          </a:p>
          <a:p>
            <a:endParaRPr lang="en-US"/>
          </a:p>
          <a:p>
            <a:r>
              <a:rPr lang="en-US"/>
              <a:t>Not correct.!
Try again.!
You can ask your trainer for help.</a:t>
            </a:r>
            <a:endParaRPr lang="en-US" dirty="0"/>
          </a:p>
        </p:txBody>
      </p:sp>
      <p:sp>
        <p:nvSpPr>
          <p:cNvPr id="4" name="Slide Number Placeholder 3">
            <a:extLst>
              <a:ext uri="{FF2B5EF4-FFF2-40B4-BE49-F238E27FC236}">
                <a16:creationId xmlns:a16="http://schemas.microsoft.com/office/drawing/2014/main" id="{CC553048-DCD1-195D-0BF7-E84161777E2C}"/>
              </a:ext>
            </a:extLst>
          </p:cNvPr>
          <p:cNvSpPr>
            <a:spLocks noGrp="1"/>
          </p:cNvSpPr>
          <p:nvPr>
            <p:ph type="sldNum" sz="quarter" idx="5"/>
          </p:nvPr>
        </p:nvSpPr>
        <p:spPr/>
        <p:txBody>
          <a:bodyPr/>
          <a:lstStyle/>
          <a:p>
            <a:fld id="{828864C7-3637-46C8-87DC-E590609AC6BD}" type="slidenum">
              <a:rPr lang="el-GR" smtClean="0"/>
              <a:pPr/>
              <a:t>4</a:t>
            </a:fld>
            <a:endParaRPr lang="el-GR" dirty="0"/>
          </a:p>
        </p:txBody>
      </p:sp>
    </p:spTree>
    <p:extLst>
      <p:ext uri="{BB962C8B-B14F-4D97-AF65-F5344CB8AC3E}">
        <p14:creationId xmlns:p14="http://schemas.microsoft.com/office/powerpoint/2010/main" val="2439135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98129-595E-2CCF-FDB4-D632E2EC88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E67598-5C89-3D3E-9862-AF77E76B3F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83A130-6AA4-6D4F-F467-8F3C268A0F06}"/>
              </a:ext>
            </a:extLst>
          </p:cNvPr>
          <p:cNvSpPr>
            <a:spLocks noGrp="1"/>
          </p:cNvSpPr>
          <p:nvPr>
            <p:ph type="body" idx="1"/>
          </p:nvPr>
        </p:nvSpPr>
        <p:spPr/>
        <p:txBody>
          <a:bodyPr/>
          <a:lstStyle/>
          <a:p>
            <a:r>
              <a:rPr lang="en-US"/>
              <a:t>What skills do we need for health literacy?
!! Option A:
Be able to listen to music all day.
!! If you agree, click the blue box.
! Or
!! Option B:
! Find information.
! Check information.
! Use information.
!! If you agree, click the orange box.</a:t>
            </a:r>
          </a:p>
          <a:p>
            <a:endParaRPr lang="en-US"/>
          </a:p>
          <a:p>
            <a:r>
              <a:rPr lang="en-US"/>
              <a:t>Well done! That is correct.</a:t>
            </a:r>
          </a:p>
          <a:p>
            <a:endParaRPr lang="en-US"/>
          </a:p>
          <a:p>
            <a:r>
              <a:rPr lang="en-US"/>
              <a:t>Not correct.!
Try again.!
You can ask your trainer for help.</a:t>
            </a:r>
            <a:endParaRPr lang="en-US" dirty="0"/>
          </a:p>
        </p:txBody>
      </p:sp>
      <p:sp>
        <p:nvSpPr>
          <p:cNvPr id="4" name="Slide Number Placeholder 3">
            <a:extLst>
              <a:ext uri="{FF2B5EF4-FFF2-40B4-BE49-F238E27FC236}">
                <a16:creationId xmlns:a16="http://schemas.microsoft.com/office/drawing/2014/main" id="{3C460AD3-4860-08D9-652B-792AE53AAFD6}"/>
              </a:ext>
            </a:extLst>
          </p:cNvPr>
          <p:cNvSpPr>
            <a:spLocks noGrp="1"/>
          </p:cNvSpPr>
          <p:nvPr>
            <p:ph type="sldNum" sz="quarter" idx="5"/>
          </p:nvPr>
        </p:nvSpPr>
        <p:spPr/>
        <p:txBody>
          <a:bodyPr/>
          <a:lstStyle/>
          <a:p>
            <a:fld id="{828864C7-3637-46C8-87DC-E590609AC6BD}" type="slidenum">
              <a:rPr lang="el-GR" smtClean="0"/>
              <a:pPr/>
              <a:t>5</a:t>
            </a:fld>
            <a:endParaRPr lang="el-GR" dirty="0"/>
          </a:p>
        </p:txBody>
      </p:sp>
    </p:spTree>
    <p:extLst>
      <p:ext uri="{BB962C8B-B14F-4D97-AF65-F5344CB8AC3E}">
        <p14:creationId xmlns:p14="http://schemas.microsoft.com/office/powerpoint/2010/main" val="1840480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24EC4-8200-CCEC-4368-11F45CF12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AA82F-5737-FC80-20B0-6DD80D023B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C87C98-430B-4676-520E-64F28302C0A2}"/>
              </a:ext>
            </a:extLst>
          </p:cNvPr>
          <p:cNvSpPr>
            <a:spLocks noGrp="1"/>
          </p:cNvSpPr>
          <p:nvPr>
            <p:ph type="body" idx="1"/>
          </p:nvPr>
        </p:nvSpPr>
        <p:spPr/>
        <p:txBody>
          <a:bodyPr/>
          <a:lstStyle/>
          <a:p>
            <a:r>
              <a:rPr lang="en-US"/>
              <a:t>What questions should you ask yourself about health information?
!! Option A:
! Did I understand the information?
! Can I explain it to someone else?
! Do I know what to do next?
!! If you agree, click the blue box.
!Or
!!Option B:!
Did   I like the color of the paper?
!!  If you agree, click the orange box.</a:t>
            </a:r>
          </a:p>
          <a:p>
            <a:endParaRPr lang="en-US"/>
          </a:p>
          <a:p>
            <a:r>
              <a:rPr lang="en-US"/>
              <a:t>Well done! That is correct.</a:t>
            </a:r>
          </a:p>
          <a:p>
            <a:endParaRPr lang="en-US"/>
          </a:p>
          <a:p>
            <a:r>
              <a:rPr lang="en-US"/>
              <a:t>Not correct.!
Try again.!
You can ask your trainer for help.</a:t>
            </a:r>
            <a:endParaRPr lang="el-GR" dirty="0"/>
          </a:p>
        </p:txBody>
      </p:sp>
      <p:sp>
        <p:nvSpPr>
          <p:cNvPr id="4" name="Slide Number Placeholder 3">
            <a:extLst>
              <a:ext uri="{FF2B5EF4-FFF2-40B4-BE49-F238E27FC236}">
                <a16:creationId xmlns:a16="http://schemas.microsoft.com/office/drawing/2014/main" id="{1589D371-90FE-2FFC-D5C0-5D30A792D04B}"/>
              </a:ext>
            </a:extLst>
          </p:cNvPr>
          <p:cNvSpPr>
            <a:spLocks noGrp="1"/>
          </p:cNvSpPr>
          <p:nvPr>
            <p:ph type="sldNum" sz="quarter" idx="5"/>
          </p:nvPr>
        </p:nvSpPr>
        <p:spPr/>
        <p:txBody>
          <a:bodyPr/>
          <a:lstStyle/>
          <a:p>
            <a:fld id="{828864C7-3637-46C8-87DC-E590609AC6BD}" type="slidenum">
              <a:rPr lang="el-GR" smtClean="0"/>
              <a:pPr/>
              <a:t>6</a:t>
            </a:fld>
            <a:endParaRPr lang="el-GR" dirty="0"/>
          </a:p>
        </p:txBody>
      </p:sp>
    </p:spTree>
    <p:extLst>
      <p:ext uri="{BB962C8B-B14F-4D97-AF65-F5344CB8AC3E}">
        <p14:creationId xmlns:p14="http://schemas.microsoft.com/office/powerpoint/2010/main" val="327461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828864C7-3637-46C8-87DC-E590609AC6BD}" type="slidenum">
              <a:rPr lang="el-GR" smtClean="0"/>
              <a:pPr/>
              <a:t>7</a:t>
            </a:fld>
            <a:endParaRPr lang="el-GR" dirty="0"/>
          </a:p>
        </p:txBody>
      </p:sp>
    </p:spTree>
    <p:extLst>
      <p:ext uri="{BB962C8B-B14F-4D97-AF65-F5344CB8AC3E}">
        <p14:creationId xmlns:p14="http://schemas.microsoft.com/office/powerpoint/2010/main" val="561292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B205E3-FE73-31A2-B930-DA6381067D68}"/>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C7A16315-D4BE-2B5B-E33D-142AF0B552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5C182019-1223-DF3B-87A4-77B9001A0133}"/>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3662B22D-32F0-35CC-BD49-0D190216B6D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D539382-A264-06BA-C44F-8156804A5C78}"/>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775254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4F170E-FB86-0D2E-5A37-7F7B2ECDCB3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751094F-CC4D-A3BE-86B9-58F5D6ECC2CF}"/>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69205B9-55C8-4E59-DEAF-CA613DC4496C}"/>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985A8092-E035-B5A5-184C-136BC5BE233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E262E51-DC01-EF84-C648-D4590E236F7F}"/>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66011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9BEAA2E1-29D0-945F-4931-E3C0605CC750}"/>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60F388C1-9A57-3FAE-3666-3B1F0C5A522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13717AB-7C32-3742-35FC-6B6379611956}"/>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06763FE6-8F53-8E7F-4B0D-804D4E50D83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7EE995-C523-4D8F-250A-B6FAC9F4C600}"/>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2635669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79EC91-155C-7044-77C7-F8F949C9456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68054EC-526F-A5BF-6764-8DE479B8E25C}"/>
              </a:ext>
            </a:extLst>
          </p:cNvPr>
          <p:cNvSpPr>
            <a:spLocks noGrp="1"/>
          </p:cNvSpPr>
          <p:nvPr>
            <p:ph idx="1"/>
          </p:nvPr>
        </p:nvSpPr>
        <p:spPr/>
        <p:txBody>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A2F42414-F745-81F3-F243-35F50762FF5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1BD7EF3A-B28B-2522-7AC4-6FCF2A284D4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1C47F39-B5F1-ED37-E701-D46F912E617E}"/>
              </a:ext>
            </a:extLst>
          </p:cNvPr>
          <p:cNvSpPr>
            <a:spLocks noGrp="1"/>
          </p:cNvSpPr>
          <p:nvPr>
            <p:ph type="sldNum" sz="quarter" idx="12"/>
          </p:nvPr>
        </p:nvSpPr>
        <p:spPr/>
        <p:txBody>
          <a:bodyPr/>
          <a:lstStyle/>
          <a:p>
            <a:fld id="{5048CFBF-5174-4096-BACC-D7145D5BECC4}" type="slidenum">
              <a:rPr lang="el-GR" smtClean="0"/>
              <a:t>‹#›</a:t>
            </a:fld>
            <a:endParaRPr lang="el-GR"/>
          </a:p>
        </p:txBody>
      </p:sp>
      <p:pic>
        <p:nvPicPr>
          <p:cNvPr id="9" name="Grafik 14" descr="Ein Bild, das Schrift, Grafiken, Text, Logo enthält.&#10;&#10;Beschreibung automatisch generiert.">
            <a:extLst>
              <a:ext uri="{FF2B5EF4-FFF2-40B4-BE49-F238E27FC236}">
                <a16:creationId xmlns:a16="http://schemas.microsoft.com/office/drawing/2014/main" id="{B8F6D454-658E-2F15-7E42-83A2AEEDE788}"/>
              </a:ext>
            </a:extLst>
          </p:cNvPr>
          <p:cNvPicPr>
            <a:picLocks noChangeAspect="1"/>
          </p:cNvPicPr>
          <p:nvPr userDrawn="1"/>
        </p:nvPicPr>
        <p:blipFill>
          <a:blip r:embed="rId2"/>
          <a:stretch>
            <a:fillRect/>
          </a:stretch>
        </p:blipFill>
        <p:spPr>
          <a:xfrm>
            <a:off x="40035" y="6005451"/>
            <a:ext cx="844008" cy="933751"/>
          </a:xfrm>
          <a:prstGeom prst="rect">
            <a:avLst/>
          </a:prstGeom>
        </p:spPr>
      </p:pic>
      <p:sp>
        <p:nvSpPr>
          <p:cNvPr id="11" name="TextBox 10">
            <a:extLst>
              <a:ext uri="{FF2B5EF4-FFF2-40B4-BE49-F238E27FC236}">
                <a16:creationId xmlns:a16="http://schemas.microsoft.com/office/drawing/2014/main" id="{D36AE490-9BDD-D043-5176-FE058A13D23E}"/>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2071920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E1F620-7E2B-987F-7EDD-9063EEE0851F}"/>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5AF2037-5F93-F817-D1E1-E79F0D768D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8ADE5C4-27B6-D4ED-5A5A-06EFD3B78319}"/>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653124E2-B6B0-BB64-A5DC-B6624B85C32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D53DD68-8592-F5B4-A0F0-CE70BA52C408}"/>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883808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2F8460-57EA-9E12-9E3D-3D1C20B38CE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B4E4CEF-DA13-CE7B-3CD9-33E886CE1BC9}"/>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606708A4-A5D2-CACE-E328-C09A7B3D2746}"/>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A88B7647-F30E-CB68-AF8F-90F3439CA8B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87D44B63-0E2E-D5B0-583E-77E970C0612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5D4E301-6B26-CDCF-7378-9A2B71E25EC3}"/>
              </a:ext>
            </a:extLst>
          </p:cNvPr>
          <p:cNvSpPr>
            <a:spLocks noGrp="1"/>
          </p:cNvSpPr>
          <p:nvPr>
            <p:ph type="sldNum" sz="quarter" idx="12"/>
          </p:nvPr>
        </p:nvSpPr>
        <p:spPr/>
        <p:txBody>
          <a:bodyPr/>
          <a:lstStyle/>
          <a:p>
            <a:fld id="{5048CFBF-5174-4096-BACC-D7145D5BECC4}" type="slidenum">
              <a:rPr lang="el-GR" smtClean="0"/>
              <a:t>‹#›</a:t>
            </a:fld>
            <a:endParaRPr lang="el-GR"/>
          </a:p>
        </p:txBody>
      </p:sp>
      <p:sp>
        <p:nvSpPr>
          <p:cNvPr id="8" name="TextBox 7">
            <a:extLst>
              <a:ext uri="{FF2B5EF4-FFF2-40B4-BE49-F238E27FC236}">
                <a16:creationId xmlns:a16="http://schemas.microsoft.com/office/drawing/2014/main" id="{BEFD58F3-1254-7674-E605-681F300584D3}"/>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2487904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F4C102-0247-654D-992D-6D2E9AD09446}"/>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46666BE-A9F4-C9CA-1FEC-0DE49DC67D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84FD4171-4584-1C98-1250-B70D9C16698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7A650C29-249B-9313-71B9-9C7CA371A2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BC519713-3FB9-E4F8-6A6A-81F92B75D13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715632D-4AEA-7092-34D1-F8E81ED5E04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8" name="Θέση υποσέλιδου 7">
            <a:extLst>
              <a:ext uri="{FF2B5EF4-FFF2-40B4-BE49-F238E27FC236}">
                <a16:creationId xmlns:a16="http://schemas.microsoft.com/office/drawing/2014/main" id="{DA42C56A-BC35-D391-29C4-58E941153160}"/>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71BA930B-1F7F-7C6D-ABBD-CFC259F04DC6}"/>
              </a:ext>
            </a:extLst>
          </p:cNvPr>
          <p:cNvSpPr>
            <a:spLocks noGrp="1"/>
          </p:cNvSpPr>
          <p:nvPr>
            <p:ph type="sldNum" sz="quarter" idx="12"/>
          </p:nvPr>
        </p:nvSpPr>
        <p:spPr/>
        <p:txBody>
          <a:bodyPr/>
          <a:lstStyle/>
          <a:p>
            <a:fld id="{5048CFBF-5174-4096-BACC-D7145D5BECC4}" type="slidenum">
              <a:rPr lang="el-GR" smtClean="0"/>
              <a:t>‹#›</a:t>
            </a:fld>
            <a:endParaRPr lang="el-GR"/>
          </a:p>
        </p:txBody>
      </p:sp>
      <p:sp>
        <p:nvSpPr>
          <p:cNvPr id="10" name="TextBox 9">
            <a:extLst>
              <a:ext uri="{FF2B5EF4-FFF2-40B4-BE49-F238E27FC236}">
                <a16:creationId xmlns:a16="http://schemas.microsoft.com/office/drawing/2014/main" id="{9640545D-036C-F461-EFCE-7685BB1F31DC}"/>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4075786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A4C4AB-788D-A29C-E7A4-DBE0E169024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1FF7B397-0931-18FA-B573-9CC1125D088B}"/>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4" name="Θέση υποσέλιδου 3">
            <a:extLst>
              <a:ext uri="{FF2B5EF4-FFF2-40B4-BE49-F238E27FC236}">
                <a16:creationId xmlns:a16="http://schemas.microsoft.com/office/drawing/2014/main" id="{DB0F1B7D-6A63-48A8-CFA8-1F9BC16B9E41}"/>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E18C4E5A-DA22-A2BE-99DA-8A4EA3446EBC}"/>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3040398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69E04A75-FE4B-3DE8-3BB0-9197FB71EDA9}"/>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3" name="Θέση υποσέλιδου 2">
            <a:extLst>
              <a:ext uri="{FF2B5EF4-FFF2-40B4-BE49-F238E27FC236}">
                <a16:creationId xmlns:a16="http://schemas.microsoft.com/office/drawing/2014/main" id="{26FC09B2-CAF3-A448-9C05-37B7FD18C637}"/>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47514BFF-FE0B-5472-745C-DC88813AA2E9}"/>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405872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A32B13-ABC4-0DEF-4508-5BE19B9E133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3ECD20B-AD44-4B4F-0483-7597BC7860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99E59F20-126C-6D57-BF90-D8F2A08D2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1603F5B-2C75-21DA-8F96-3FE980F72F94}"/>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6109CE61-04B0-FE05-42BA-227C652A6F3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20FFCDF-4940-3714-E7FE-46EC5607A809}"/>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627379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EE1A65-DFB8-5ADE-5231-6D2920AD7E0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49490515-ADA8-5E2A-B2DD-A86CB520DC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8CD883E0-0B02-47BB-E0CC-4732BC672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9C17FD0-5334-B6DD-70F8-89EA3038DAD8}"/>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0E948525-CE6E-4488-4D8E-47F98BC1D07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3A05DDE-30AE-BCBD-1EE0-7406024E6F4B}"/>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3173704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54DCD97-3406-C8D8-332C-4E5ECADEF8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dirty="0"/>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FE41428-FE0F-7496-173F-F968AFE3C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A5AF96E6-75E9-A6E7-950D-15B49EC796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fld id="{C555E6F8-9B77-4269-A12A-518C1183BDC0}" type="datetimeFigureOut">
              <a:rPr lang="el-GR" smtClean="0"/>
              <a:pPr/>
              <a:t>18/2/2026</a:t>
            </a:fld>
            <a:endParaRPr lang="el-GR" dirty="0"/>
          </a:p>
        </p:txBody>
      </p:sp>
      <p:sp>
        <p:nvSpPr>
          <p:cNvPr id="5" name="Θέση υποσέλιδου 4">
            <a:extLst>
              <a:ext uri="{FF2B5EF4-FFF2-40B4-BE49-F238E27FC236}">
                <a16:creationId xmlns:a16="http://schemas.microsoft.com/office/drawing/2014/main" id="{019AB214-585B-7FD2-D77F-027D1BF29B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endParaRPr lang="el-GR" dirty="0"/>
          </a:p>
        </p:txBody>
      </p:sp>
      <p:sp>
        <p:nvSpPr>
          <p:cNvPr id="6" name="Θέση αριθμού διαφάνειας 5">
            <a:extLst>
              <a:ext uri="{FF2B5EF4-FFF2-40B4-BE49-F238E27FC236}">
                <a16:creationId xmlns:a16="http://schemas.microsoft.com/office/drawing/2014/main" id="{09FF0E5C-5FC4-A4FA-F6FD-4F1471BDD5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fld id="{5048CFBF-5174-4096-BACC-D7145D5BECC4}" type="slidenum">
              <a:rPr lang="el-GR" smtClean="0"/>
              <a:pPr/>
              <a:t>‹#›</a:t>
            </a:fld>
            <a:endParaRPr lang="el-GR" dirty="0"/>
          </a:p>
        </p:txBody>
      </p:sp>
    </p:spTree>
    <p:extLst>
      <p:ext uri="{BB962C8B-B14F-4D97-AF65-F5344CB8AC3E}">
        <p14:creationId xmlns:p14="http://schemas.microsoft.com/office/powerpoint/2010/main" val="1759770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008379"/>
          </a:solidFill>
          <a:latin typeface="Calibri" panose="020F0502020204030204" pitchFamily="34" charset="0"/>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11" Type="http://schemas.openxmlformats.org/officeDocument/2006/relationships/image" Target="../media/image8.pn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2.mp3"/><Relationship Id="rId7" Type="http://schemas.openxmlformats.org/officeDocument/2006/relationships/audio" Target="../media/media4.mp3"/><Relationship Id="rId2" Type="http://schemas.microsoft.com/office/2007/relationships/media" Target="../media/media2.mp3"/><Relationship Id="rId1" Type="http://schemas.openxmlformats.org/officeDocument/2006/relationships/tags" Target="../tags/tag2.xml"/><Relationship Id="rId6" Type="http://schemas.microsoft.com/office/2007/relationships/media" Target="../media/media4.mp3"/><Relationship Id="rId5" Type="http://schemas.openxmlformats.org/officeDocument/2006/relationships/audio" Target="../media/media3.mp3"/><Relationship Id="rId10" Type="http://schemas.openxmlformats.org/officeDocument/2006/relationships/image" Target="../media/image7.png"/><Relationship Id="rId4" Type="http://schemas.microsoft.com/office/2007/relationships/media" Target="../media/media3.mp3"/><Relationship Id="rId9"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5.mp3"/><Relationship Id="rId7" Type="http://schemas.openxmlformats.org/officeDocument/2006/relationships/audio" Target="../media/media7.mp3"/><Relationship Id="rId2" Type="http://schemas.microsoft.com/office/2007/relationships/media" Target="../media/media5.mp3"/><Relationship Id="rId1" Type="http://schemas.openxmlformats.org/officeDocument/2006/relationships/tags" Target="../tags/tag3.xml"/><Relationship Id="rId6" Type="http://schemas.microsoft.com/office/2007/relationships/media" Target="../media/media7.mp3"/><Relationship Id="rId5" Type="http://schemas.openxmlformats.org/officeDocument/2006/relationships/audio" Target="../media/media6.mp3"/><Relationship Id="rId10" Type="http://schemas.openxmlformats.org/officeDocument/2006/relationships/image" Target="../media/image7.png"/><Relationship Id="rId4" Type="http://schemas.microsoft.com/office/2007/relationships/media" Target="../media/media6.mp3"/><Relationship Id="rId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8.mp3"/><Relationship Id="rId7" Type="http://schemas.openxmlformats.org/officeDocument/2006/relationships/audio" Target="../media/media10.mp3"/><Relationship Id="rId2" Type="http://schemas.microsoft.com/office/2007/relationships/media" Target="../media/media8.mp3"/><Relationship Id="rId1" Type="http://schemas.openxmlformats.org/officeDocument/2006/relationships/tags" Target="../tags/tag4.xml"/><Relationship Id="rId6" Type="http://schemas.microsoft.com/office/2007/relationships/media" Target="../media/media10.mp3"/><Relationship Id="rId5" Type="http://schemas.openxmlformats.org/officeDocument/2006/relationships/audio" Target="../media/media9.mp3"/><Relationship Id="rId10" Type="http://schemas.openxmlformats.org/officeDocument/2006/relationships/image" Target="../media/image7.png"/><Relationship Id="rId4" Type="http://schemas.microsoft.com/office/2007/relationships/media" Target="../media/media9.mp3"/><Relationship Id="rId9"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11.mp3"/><Relationship Id="rId7" Type="http://schemas.openxmlformats.org/officeDocument/2006/relationships/audio" Target="../media/media13.mp3"/><Relationship Id="rId2" Type="http://schemas.microsoft.com/office/2007/relationships/media" Target="../media/media11.mp3"/><Relationship Id="rId1" Type="http://schemas.openxmlformats.org/officeDocument/2006/relationships/tags" Target="../tags/tag5.xml"/><Relationship Id="rId6" Type="http://schemas.microsoft.com/office/2007/relationships/media" Target="../media/media13.mp3"/><Relationship Id="rId5" Type="http://schemas.openxmlformats.org/officeDocument/2006/relationships/audio" Target="../media/media12.mp3"/><Relationship Id="rId10" Type="http://schemas.openxmlformats.org/officeDocument/2006/relationships/image" Target="../media/image7.png"/><Relationship Id="rId4" Type="http://schemas.microsoft.com/office/2007/relationships/media" Target="../media/media12.mp3"/><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14.mp3"/><Relationship Id="rId7" Type="http://schemas.openxmlformats.org/officeDocument/2006/relationships/audio" Target="../media/media16.mp3"/><Relationship Id="rId2" Type="http://schemas.microsoft.com/office/2007/relationships/media" Target="../media/media14.mp3"/><Relationship Id="rId1" Type="http://schemas.openxmlformats.org/officeDocument/2006/relationships/tags" Target="../tags/tag6.xml"/><Relationship Id="rId6" Type="http://schemas.microsoft.com/office/2007/relationships/media" Target="../media/media16.mp3"/><Relationship Id="rId5" Type="http://schemas.openxmlformats.org/officeDocument/2006/relationships/audio" Target="../media/media15.mp3"/><Relationship Id="rId10" Type="http://schemas.openxmlformats.org/officeDocument/2006/relationships/image" Target="../media/image7.png"/><Relationship Id="rId4" Type="http://schemas.microsoft.com/office/2007/relationships/media" Target="../media/media15.mp3"/><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3" Type="http://schemas.microsoft.com/office/2007/relationships/media" Target="../media/media18.mp3"/><Relationship Id="rId7" Type="http://schemas.openxmlformats.org/officeDocument/2006/relationships/slideLayout" Target="../slideLayouts/slideLayout7.xml"/><Relationship Id="rId12" Type="http://schemas.openxmlformats.org/officeDocument/2006/relationships/image" Target="../media/image7.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audio" Target="../media/media19.mp3"/><Relationship Id="rId11" Type="http://schemas.openxmlformats.org/officeDocument/2006/relationships/image" Target="../media/image10.png"/><Relationship Id="rId5" Type="http://schemas.microsoft.com/office/2007/relationships/media" Target="../media/media19.mp3"/><Relationship Id="rId10" Type="http://schemas.openxmlformats.org/officeDocument/2006/relationships/image" Target="../media/image3.jpg"/><Relationship Id="rId4" Type="http://schemas.openxmlformats.org/officeDocument/2006/relationships/audio" Target="../media/media18.mp3"/><Relationship Id="rId9"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ign&#10;&#10;AI-generated content may be incorrect.">
            <a:extLst>
              <a:ext uri="{FF2B5EF4-FFF2-40B4-BE49-F238E27FC236}">
                <a16:creationId xmlns:a16="http://schemas.microsoft.com/office/drawing/2014/main" id="{E22694FA-F40A-7A75-255E-B7FBDC134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189" y="904606"/>
            <a:ext cx="7588238" cy="5048788"/>
          </a:xfrm>
          <a:prstGeom prst="rect">
            <a:avLst/>
          </a:prstGeom>
        </p:spPr>
      </p:pic>
      <p:pic>
        <p:nvPicPr>
          <p:cNvPr id="9" name="Picture 6">
            <a:extLst>
              <a:ext uri="{FF2B5EF4-FFF2-40B4-BE49-F238E27FC236}">
                <a16:creationId xmlns:a16="http://schemas.microsoft.com/office/drawing/2014/main" id="{6D757F69-334A-0A6E-E8BC-7318D1EB29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34" y="6236057"/>
            <a:ext cx="2897332" cy="607846"/>
          </a:xfrm>
          <a:prstGeom prst="rect">
            <a:avLst/>
          </a:prstGeom>
        </p:spPr>
      </p:pic>
      <p:sp>
        <p:nvSpPr>
          <p:cNvPr id="10" name="TextBox 9">
            <a:extLst>
              <a:ext uri="{FF2B5EF4-FFF2-40B4-BE49-F238E27FC236}">
                <a16:creationId xmlns:a16="http://schemas.microsoft.com/office/drawing/2014/main" id="{85FC5E88-0C50-3FEF-26C8-2AE5333D476D}"/>
              </a:ext>
            </a:extLst>
          </p:cNvPr>
          <p:cNvSpPr txBox="1"/>
          <p:nvPr/>
        </p:nvSpPr>
        <p:spPr>
          <a:xfrm>
            <a:off x="4411123" y="6324536"/>
            <a:ext cx="7765143" cy="430887"/>
          </a:xfrm>
          <a:prstGeom prst="rect">
            <a:avLst/>
          </a:prstGeom>
          <a:noFill/>
        </p:spPr>
        <p:txBody>
          <a:bodyPr wrap="square">
            <a:spAutoFit/>
          </a:bodyPr>
          <a:lstStyle/>
          <a:p>
            <a:r>
              <a:rPr lang="en-US" sz="1100" b="0" i="0">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ANPCDEFP. Neither the European Union nor ANPCDEFP can be held responsible for them. </a:t>
            </a:r>
            <a:endParaRPr lang="el-GR" sz="1100" dirty="0">
              <a:latin typeface="Calibri" panose="020F0502020204030204" pitchFamily="34" charset="0"/>
              <a:cs typeface="Calibri" panose="020F0502020204030204" pitchFamily="34" charset="0"/>
            </a:endParaRPr>
          </a:p>
        </p:txBody>
      </p:sp>
      <p:pic>
        <p:nvPicPr>
          <p:cNvPr id="2050" name="Picture 2" descr="ID HEALTH LOGO">
            <a:extLst>
              <a:ext uri="{FF2B5EF4-FFF2-40B4-BE49-F238E27FC236}">
                <a16:creationId xmlns:a16="http://schemas.microsoft.com/office/drawing/2014/main" id="{CC460569-324F-8612-B6D3-96130F4020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149" y="255306"/>
            <a:ext cx="2939722" cy="11674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21EB1897-F677-E648-2A7C-676CD30D9C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10456" y="1515987"/>
            <a:ext cx="1635057" cy="1090038"/>
          </a:xfrm>
          <a:prstGeom prst="rect">
            <a:avLst/>
          </a:prstGeom>
        </p:spPr>
      </p:pic>
      <p:pic>
        <p:nvPicPr>
          <p:cNvPr id="13" name="Picture 9">
            <a:extLst>
              <a:ext uri="{FF2B5EF4-FFF2-40B4-BE49-F238E27FC236}">
                <a16:creationId xmlns:a16="http://schemas.microsoft.com/office/drawing/2014/main" id="{1D0FD2D6-5929-4EA5-E936-B90404BC70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97481" y="1249358"/>
            <a:ext cx="1780194" cy="1186796"/>
          </a:xfrm>
          <a:prstGeom prst="rect">
            <a:avLst/>
          </a:prstGeom>
        </p:spPr>
      </p:pic>
      <p:pic>
        <p:nvPicPr>
          <p:cNvPr id="14" name="Picture 9">
            <a:extLst>
              <a:ext uri="{FF2B5EF4-FFF2-40B4-BE49-F238E27FC236}">
                <a16:creationId xmlns:a16="http://schemas.microsoft.com/office/drawing/2014/main" id="{9777A023-6DEA-73F1-7EA0-78B956A2CA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40594" y="3710005"/>
            <a:ext cx="1780194" cy="1186796"/>
          </a:xfrm>
          <a:prstGeom prst="rect">
            <a:avLst/>
          </a:prstGeom>
        </p:spPr>
      </p:pic>
      <p:pic>
        <p:nvPicPr>
          <p:cNvPr id="15" name="Picture 6">
            <a:extLst>
              <a:ext uri="{FF2B5EF4-FFF2-40B4-BE49-F238E27FC236}">
                <a16:creationId xmlns:a16="http://schemas.microsoft.com/office/drawing/2014/main" id="{C9637179-BF8A-3CF9-759F-7A26000CCA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8149" y="2933520"/>
            <a:ext cx="1635057" cy="1090038"/>
          </a:xfrm>
          <a:prstGeom prst="rect">
            <a:avLst/>
          </a:prstGeom>
        </p:spPr>
      </p:pic>
      <p:sp>
        <p:nvSpPr>
          <p:cNvPr id="16" name="TextBox 15">
            <a:extLst>
              <a:ext uri="{FF2B5EF4-FFF2-40B4-BE49-F238E27FC236}">
                <a16:creationId xmlns:a16="http://schemas.microsoft.com/office/drawing/2014/main" id="{E6F5301D-87A1-10B5-B3F1-D93DCA5C27DA}"/>
              </a:ext>
            </a:extLst>
          </p:cNvPr>
          <p:cNvSpPr txBox="1"/>
          <p:nvPr/>
        </p:nvSpPr>
        <p:spPr>
          <a:xfrm>
            <a:off x="9022500" y="6017631"/>
            <a:ext cx="3153766" cy="276999"/>
          </a:xfrm>
          <a:prstGeom prst="rect">
            <a:avLst/>
          </a:prstGeom>
          <a:noFill/>
        </p:spPr>
        <p:txBody>
          <a:bodyPr wrap="square">
            <a:spAutoFit/>
          </a:bodyPr>
          <a:lstStyle/>
          <a:p>
            <a:pPr algn="r"/>
            <a:r>
              <a:rPr lang="en-US" sz="1200"/>
              <a:t>Image by zinkevych on Freepik</a:t>
            </a:r>
            <a:endParaRPr lang="en-GB" sz="1200" dirty="0"/>
          </a:p>
        </p:txBody>
      </p:sp>
      <p:sp>
        <p:nvSpPr>
          <p:cNvPr id="5" name="TextBox 4">
            <a:extLst>
              <a:ext uri="{FF2B5EF4-FFF2-40B4-BE49-F238E27FC236}">
                <a16:creationId xmlns:a16="http://schemas.microsoft.com/office/drawing/2014/main" id="{E1B56284-088E-5BE9-1F5A-19F828AB879E}"/>
              </a:ext>
            </a:extLst>
          </p:cNvPr>
          <p:cNvSpPr txBox="1"/>
          <p:nvPr/>
        </p:nvSpPr>
        <p:spPr>
          <a:xfrm>
            <a:off x="15734" y="1635033"/>
            <a:ext cx="4586455" cy="1077218"/>
          </a:xfrm>
          <a:prstGeom prst="rect">
            <a:avLst/>
          </a:prstGeom>
          <a:noFill/>
        </p:spPr>
        <p:txBody>
          <a:bodyPr wrap="square" rtlCol="0">
            <a:spAutoFit/>
          </a:bodyPr>
          <a:lstStyle/>
          <a:p>
            <a:pPr algn="ctr"/>
            <a:r>
              <a:rPr lang="en-US" sz="3200">
                <a:solidFill>
                  <a:srgbClr val="008379"/>
                </a:solidFill>
              </a:rPr>
              <a:t>Let's see how much you have learned!</a:t>
            </a:r>
            <a:endParaRPr lang="el-GR" sz="3200" dirty="0">
              <a:solidFill>
                <a:srgbClr val="008379"/>
              </a:solidFill>
            </a:endParaRPr>
          </a:p>
        </p:txBody>
      </p:sp>
      <p:pic>
        <p:nvPicPr>
          <p:cNvPr id="2" name="intro">
            <a:hlinkClick r:id="" action="ppaction://media"/>
            <a:extLst>
              <a:ext uri="{FF2B5EF4-FFF2-40B4-BE49-F238E27FC236}">
                <a16:creationId xmlns:a16="http://schemas.microsoft.com/office/drawing/2014/main" id="{68E14A2A-F3D1-8DED-802A-EC6D609539B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452475" y="1133475"/>
            <a:ext cx="609600" cy="609600"/>
          </a:xfrm>
          <a:prstGeom prst="rect">
            <a:avLst/>
          </a:prstGeom>
        </p:spPr>
      </p:pic>
      <p:pic>
        <p:nvPicPr>
          <p:cNvPr id="4" name="Picture 3">
            <a:hlinkClick r:id="" action="ppaction://hlinkshowjump?jump=nextslide"/>
            <a:extLst>
              <a:ext uri="{FF2B5EF4-FFF2-40B4-BE49-F238E27FC236}">
                <a16:creationId xmlns:a16="http://schemas.microsoft.com/office/drawing/2014/main" id="{FA83D5E1-AD63-E284-0FB7-1E5592DFF886}"/>
              </a:ext>
            </a:extLst>
          </p:cNvPr>
          <p:cNvPicPr>
            <a:picLocks noChangeAspect="1"/>
          </p:cNvPicPr>
          <p:nvPr/>
        </p:nvPicPr>
        <p:blipFill>
          <a:blip r:embed="rId11"/>
          <a:stretch>
            <a:fillRect/>
          </a:stretch>
        </p:blipFill>
        <p:spPr>
          <a:xfrm>
            <a:off x="295718" y="3064257"/>
            <a:ext cx="3648584" cy="2819794"/>
          </a:xfrm>
          <a:prstGeom prst="rect">
            <a:avLst/>
          </a:prstGeom>
        </p:spPr>
      </p:pic>
    </p:spTree>
    <p:extLst>
      <p:ext uri="{BB962C8B-B14F-4D97-AF65-F5344CB8AC3E}">
        <p14:creationId xmlns:p14="http://schemas.microsoft.com/office/powerpoint/2010/main" val="169768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208" fill="hold"/>
                                        <p:tgtEl>
                                          <p:spTgt spid="2"/>
                                        </p:tgtEl>
                                      </p:cBhvr>
                                    </p:cmd>
                                  </p:childTnLst>
                                </p:cTn>
                              </p:par>
                            </p:childTnLst>
                          </p:cTn>
                        </p:par>
                        <p:par>
                          <p:cTn id="7" fill="hold">
                            <p:stCondLst>
                              <p:cond delay="26208"/>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9B29-429B-F221-D95A-880899E17CB6}"/>
            </a:ext>
          </a:extLst>
        </p:cNvPr>
        <p:cNvGrpSpPr/>
        <p:nvPr/>
      </p:nvGrpSpPr>
      <p:grpSpPr>
        <a:xfrm>
          <a:off x="0" y="0"/>
          <a:ext cx="0" cy="0"/>
          <a:chOff x="0" y="0"/>
          <a:chExt cx="0" cy="0"/>
        </a:xfrm>
      </p:grpSpPr>
      <p:sp>
        <p:nvSpPr>
          <p:cNvPr id="2" name="Βέλος: Δεξιό 1">
            <a:hlinkClick r:id="" action="ppaction://hlinkshowjump?jump=nextslide"/>
            <a:extLst>
              <a:ext uri="{FF2B5EF4-FFF2-40B4-BE49-F238E27FC236}">
                <a16:creationId xmlns:a16="http://schemas.microsoft.com/office/drawing/2014/main" id="{1ED72AE7-D9A1-4593-FC4E-21C5D4736A21}"/>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Βέλος: Αριστερό 16">
            <a:hlinkClick r:id="" action="ppaction://hlinkshowjump?jump=previousslide"/>
            <a:extLst>
              <a:ext uri="{FF2B5EF4-FFF2-40B4-BE49-F238E27FC236}">
                <a16:creationId xmlns:a16="http://schemas.microsoft.com/office/drawing/2014/main" id="{3E437B7E-A8A6-E133-6F36-C420F671FF1A}"/>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3711134-FDD0-BB52-39EB-C3E70480DD14}"/>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1. What is health literacy?</a:t>
            </a:r>
            <a:endParaRPr lang="el-GR" sz="3200" b="1" dirty="0">
              <a:solidFill>
                <a:srgbClr val="008379"/>
              </a:solidFill>
            </a:endParaRPr>
          </a:p>
        </p:txBody>
      </p:sp>
      <p:pic>
        <p:nvPicPr>
          <p:cNvPr id="4" name="1 A Question-2">
            <a:hlinkClick r:id="" action="ppaction://media"/>
            <a:extLst>
              <a:ext uri="{FF2B5EF4-FFF2-40B4-BE49-F238E27FC236}">
                <a16:creationId xmlns:a16="http://schemas.microsoft.com/office/drawing/2014/main" id="{4FFA2DC5-3BD1-55F3-63CD-6C77AD6CE44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249275" y="803275"/>
            <a:ext cx="609600" cy="609600"/>
          </a:xfrm>
          <a:prstGeom prst="rect">
            <a:avLst/>
          </a:prstGeom>
        </p:spPr>
      </p:pic>
      <p:pic>
        <p:nvPicPr>
          <p:cNvPr id="8" name="1 A Correct-3">
            <a:hlinkClick r:id="" action="ppaction://media"/>
            <a:extLst>
              <a:ext uri="{FF2B5EF4-FFF2-40B4-BE49-F238E27FC236}">
                <a16:creationId xmlns:a16="http://schemas.microsoft.com/office/drawing/2014/main" id="{498DD79A-7B9C-4E58-D621-2AC1FBE2149E}"/>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325475" y="2797076"/>
            <a:ext cx="609600" cy="609600"/>
          </a:xfrm>
          <a:prstGeom prst="rect">
            <a:avLst/>
          </a:prstGeom>
        </p:spPr>
      </p:pic>
      <p:pic>
        <p:nvPicPr>
          <p:cNvPr id="9" name="1 A wrong-4">
            <a:hlinkClick r:id="" action="ppaction://media"/>
            <a:extLst>
              <a:ext uri="{FF2B5EF4-FFF2-40B4-BE49-F238E27FC236}">
                <a16:creationId xmlns:a16="http://schemas.microsoft.com/office/drawing/2014/main" id="{C542041E-9973-6D5C-53BB-FB5342E07A10}"/>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325475" y="6162675"/>
            <a:ext cx="609600" cy="609600"/>
          </a:xfrm>
          <a:prstGeom prst="rect">
            <a:avLst/>
          </a:prstGeom>
        </p:spPr>
      </p:pic>
      <p:sp>
        <p:nvSpPr>
          <p:cNvPr id="23" name="Option A">
            <a:extLst>
              <a:ext uri="{FF2B5EF4-FFF2-40B4-BE49-F238E27FC236}">
                <a16:creationId xmlns:a16="http://schemas.microsoft.com/office/drawing/2014/main" id="{B2C9CAE6-BE51-A1EA-EA3B-6362CC7924DB}"/>
              </a:ext>
            </a:extLst>
          </p:cNvPr>
          <p:cNvSpPr/>
          <p:nvPr/>
        </p:nvSpPr>
        <p:spPr>
          <a:xfrm>
            <a:off x="1270861" y="2506373"/>
            <a:ext cx="9701940"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 can read and understand health information and use it for daily choices</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4" name="Option B">
            <a:extLst>
              <a:ext uri="{FF2B5EF4-FFF2-40B4-BE49-F238E27FC236}">
                <a16:creationId xmlns:a16="http://schemas.microsoft.com/office/drawing/2014/main" id="{DE387983-26AF-0AEE-3A0A-F3214FB6D83C}"/>
              </a:ext>
            </a:extLst>
          </p:cNvPr>
          <p:cNvSpPr/>
          <p:nvPr/>
        </p:nvSpPr>
        <p:spPr>
          <a:xfrm>
            <a:off x="1270861" y="3802971"/>
            <a:ext cx="9701940"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You only watch TV about health</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444823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464" fill="hold"/>
                                        <p:tgtEl>
                                          <p:spTgt spid="4"/>
                                        </p:tgtEl>
                                      </p:cBhvr>
                                    </p:cmd>
                                  </p:childTnLst>
                                </p:cTn>
                              </p:par>
                            </p:childTnLst>
                          </p:cTn>
                        </p:par>
                      </p:childTnLst>
                    </p:cTn>
                  </p:par>
                </p:childTnLst>
              </p:cTn>
              <p:prevCondLst>
                <p:cond evt="onPrev" delay="41376">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8"/>
                </p:tgtEl>
              </p:cMediaNode>
            </p:audio>
            <p:audio>
              <p:cMediaNode vol="80000">
                <p:cTn id="9" fill="hold" display="0">
                  <p:stCondLst>
                    <p:cond delay="indefinite"/>
                  </p:stCondLst>
                  <p:endCondLst>
                    <p:cond evt="onStopAudio" delay="0">
                      <p:tgtEl>
                        <p:sldTgt/>
                      </p:tgtEl>
                    </p:cond>
                  </p:endCondLst>
                </p:cTn>
                <p:tgtEl>
                  <p:spTgt spid="9"/>
                </p:tgtEl>
              </p:cMediaNode>
            </p:audio>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23"/>
                                        </p:tgtEl>
                                        <p:attrNameLst>
                                          <p:attrName>fillcolor</p:attrName>
                                        </p:attrNameLst>
                                      </p:cBhvr>
                                      <p:to>
                                        <a:srgbClr val="92D050"/>
                                      </p:to>
                                    </p:animClr>
                                    <p:set>
                                      <p:cBhvr>
                                        <p:cTn id="15" dur="500" fill="hold"/>
                                        <p:tgtEl>
                                          <p:spTgt spid="23"/>
                                        </p:tgtEl>
                                        <p:attrNameLst>
                                          <p:attrName>fill.type</p:attrName>
                                        </p:attrNameLst>
                                      </p:cBhvr>
                                      <p:to>
                                        <p:strVal val="solid"/>
                                      </p:to>
                                    </p:set>
                                    <p:set>
                                      <p:cBhvr>
                                        <p:cTn id="16" dur="500" fill="hold"/>
                                        <p:tgtEl>
                                          <p:spTgt spid="23"/>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4"/>
                                        </p:tgtEl>
                                      </p:cBhvr>
                                    </p:cmd>
                                  </p:childTnLst>
                                </p:cTn>
                              </p:par>
                              <p:par>
                                <p:cTn id="19" presetID="3" presetClass="mediacall" presetSubtype="0" fill="hold" nodeType="withEffect">
                                  <p:stCondLst>
                                    <p:cond delay="0"/>
                                  </p:stCondLst>
                                  <p:childTnLst>
                                    <p:cmd type="call" cmd="stop">
                                      <p:cBhvr>
                                        <p:cTn id="20" dur="1" fill="hold"/>
                                        <p:tgtEl>
                                          <p:spTgt spid="9"/>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8"/>
                                        </p:tgtEl>
                                      </p:cBhvr>
                                    </p:cmd>
                                  </p:childTnLst>
                                </p:cTn>
                              </p:par>
                            </p:childTnLst>
                          </p:cTn>
                        </p:par>
                        <p:par>
                          <p:cTn id="24" fill="hold">
                            <p:stCondLst>
                              <p:cond delay="5948"/>
                            </p:stCondLst>
                            <p:childTnLst>
                              <p:par>
                                <p:cTn id="25" presetID="10"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nextCondLst>
                <p:cond evt="onClick" delay="0">
                  <p:tgtEl>
                    <p:spTgt spid="23"/>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500" fill="hold"/>
                                        <p:tgtEl>
                                          <p:spTgt spid="24"/>
                                        </p:tgtEl>
                                        <p:attrNameLst>
                                          <p:attrName>fillcolor</p:attrName>
                                        </p:attrNameLst>
                                      </p:cBhvr>
                                      <p:to>
                                        <a:srgbClr val="C00000"/>
                                      </p:to>
                                    </p:animClr>
                                    <p:set>
                                      <p:cBhvr>
                                        <p:cTn id="36" dur="500" fill="hold"/>
                                        <p:tgtEl>
                                          <p:spTgt spid="24"/>
                                        </p:tgtEl>
                                        <p:attrNameLst>
                                          <p:attrName>fill.type</p:attrName>
                                        </p:attrNameLst>
                                      </p:cBhvr>
                                      <p:to>
                                        <p:strVal val="solid"/>
                                      </p:to>
                                    </p:set>
                                    <p:set>
                                      <p:cBhvr>
                                        <p:cTn id="37" dur="500" fill="hold"/>
                                        <p:tgtEl>
                                          <p:spTgt spid="24"/>
                                        </p:tgtEl>
                                        <p:attrNameLst>
                                          <p:attrName>fill.on</p:attrName>
                                        </p:attrNameLst>
                                      </p:cBhvr>
                                      <p:to>
                                        <p:strVal val="true"/>
                                      </p:to>
                                    </p:set>
                                  </p:childTnLst>
                                </p:cTn>
                              </p:par>
                              <p:par>
                                <p:cTn id="38" presetID="3" presetClass="mediacall" presetSubtype="0" fill="hold" nodeType="withEffect">
                                  <p:stCondLst>
                                    <p:cond delay="0"/>
                                  </p:stCondLst>
                                  <p:childTnLst>
                                    <p:cmd type="call" cmd="stop">
                                      <p:cBhvr>
                                        <p:cTn id="39" dur="1" fill="hold"/>
                                        <p:tgtEl>
                                          <p:spTgt spid="4"/>
                                        </p:tgtEl>
                                      </p:cBhvr>
                                    </p:cmd>
                                  </p:childTnLst>
                                </p:cTn>
                              </p:par>
                              <p:par>
                                <p:cTn id="40" presetID="3" presetClass="mediacall" presetSubtype="0" fill="hold" nodeType="withEffect">
                                  <p:stCondLst>
                                    <p:cond delay="0"/>
                                  </p:stCondLst>
                                  <p:childTnLst>
                                    <p:cmd type="call" cmd="stop">
                                      <p:cBhvr>
                                        <p:cTn id="41" dur="1" fill="hold"/>
                                        <p:tgtEl>
                                          <p:spTgt spid="8"/>
                                        </p:tgtEl>
                                      </p:cBhvr>
                                    </p:cmd>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10968" fill="hold"/>
                                        <p:tgtEl>
                                          <p:spTgt spid="9"/>
                                        </p:tgtEl>
                                      </p:cBhvr>
                                    </p:cmd>
                                  </p:childTnLst>
                                </p:cTn>
                              </p:par>
                            </p:childTnLst>
                          </p:cTn>
                        </p:par>
                      </p:childTnLst>
                    </p:cTn>
                  </p:par>
                </p:childTnLst>
              </p:cTn>
              <p:nextCondLst>
                <p:cond evt="onClick" delay="9192">
                  <p:tgtEl>
                    <p:spTgt spid="24"/>
                  </p:tgtEl>
                </p:cond>
              </p:nextCondLst>
            </p:seq>
          </p:childTnLst>
        </p:cTn>
      </p:par>
    </p:tnLst>
    <p:bldLst>
      <p:bldP spid="2"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C8C77-3481-0E13-9A27-CB98723A82B2}"/>
            </a:ext>
          </a:extLst>
        </p:cNvPr>
        <p:cNvGrpSpPr/>
        <p:nvPr/>
      </p:nvGrpSpPr>
      <p:grpSpPr>
        <a:xfrm>
          <a:off x="0" y="0"/>
          <a:ext cx="0" cy="0"/>
          <a:chOff x="0" y="0"/>
          <a:chExt cx="0" cy="0"/>
        </a:xfrm>
      </p:grpSpPr>
      <p:sp>
        <p:nvSpPr>
          <p:cNvPr id="2" name="Βέλος: Δεξιό 1">
            <a:hlinkClick r:id="" action="ppaction://hlinkshowjump?jump=nextslide"/>
            <a:extLst>
              <a:ext uri="{FF2B5EF4-FFF2-40B4-BE49-F238E27FC236}">
                <a16:creationId xmlns:a16="http://schemas.microsoft.com/office/drawing/2014/main" id="{019FF514-E252-45B7-C4FC-B11645008BDE}"/>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Βέλος: Αριστερό 16">
            <a:hlinkClick r:id="" action="ppaction://hlinkshowjump?jump=previousslide"/>
            <a:extLst>
              <a:ext uri="{FF2B5EF4-FFF2-40B4-BE49-F238E27FC236}">
                <a16:creationId xmlns:a16="http://schemas.microsoft.com/office/drawing/2014/main" id="{E0956D26-5BE2-D90D-0BDC-686F41204205}"/>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6BC0637-5FF4-9995-2096-12117EE1782D}"/>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2. Why is health literacy important?</a:t>
            </a:r>
            <a:endParaRPr lang="el-GR" sz="3200" b="1" dirty="0">
              <a:solidFill>
                <a:srgbClr val="008379"/>
              </a:solidFill>
            </a:endParaRPr>
          </a:p>
        </p:txBody>
      </p:sp>
      <p:pic>
        <p:nvPicPr>
          <p:cNvPr id="4" name="2 A Question-8">
            <a:hlinkClick r:id="" action="ppaction://media"/>
            <a:extLst>
              <a:ext uri="{FF2B5EF4-FFF2-40B4-BE49-F238E27FC236}">
                <a16:creationId xmlns:a16="http://schemas.microsoft.com/office/drawing/2014/main" id="{98E99D24-1E16-8D93-3AD2-5CF4F2C8318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503275" y="-555625"/>
            <a:ext cx="609600" cy="609600"/>
          </a:xfrm>
          <a:prstGeom prst="rect">
            <a:avLst/>
          </a:prstGeom>
        </p:spPr>
      </p:pic>
      <p:pic>
        <p:nvPicPr>
          <p:cNvPr id="8" name="2 A Correct-9">
            <a:hlinkClick r:id="" action="ppaction://media"/>
            <a:extLst>
              <a:ext uri="{FF2B5EF4-FFF2-40B4-BE49-F238E27FC236}">
                <a16:creationId xmlns:a16="http://schemas.microsoft.com/office/drawing/2014/main" id="{D83B7E92-A18E-1896-B900-C343C042BFE2}"/>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858875" y="2441575"/>
            <a:ext cx="609600" cy="609600"/>
          </a:xfrm>
          <a:prstGeom prst="rect">
            <a:avLst/>
          </a:prstGeom>
        </p:spPr>
      </p:pic>
      <p:pic>
        <p:nvPicPr>
          <p:cNvPr id="9" name="2 A wrong-10">
            <a:hlinkClick r:id="" action="ppaction://media"/>
            <a:extLst>
              <a:ext uri="{FF2B5EF4-FFF2-40B4-BE49-F238E27FC236}">
                <a16:creationId xmlns:a16="http://schemas.microsoft.com/office/drawing/2014/main" id="{E985DBB5-F822-5AF5-D09B-BB0FC93FF582}"/>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4049375" y="5362575"/>
            <a:ext cx="609600" cy="609600"/>
          </a:xfrm>
          <a:prstGeom prst="rect">
            <a:avLst/>
          </a:prstGeom>
        </p:spPr>
      </p:pic>
      <p:sp>
        <p:nvSpPr>
          <p:cNvPr id="10" name="Option A">
            <a:extLst>
              <a:ext uri="{FF2B5EF4-FFF2-40B4-BE49-F238E27FC236}">
                <a16:creationId xmlns:a16="http://schemas.microsoft.com/office/drawing/2014/main" id="{4D995F55-7D89-8A1A-6216-2BB1AF2DB6B7}"/>
              </a:ext>
            </a:extLst>
          </p:cNvPr>
          <p:cNvSpPr/>
          <p:nvPr/>
        </p:nvSpPr>
        <p:spPr>
          <a:xfrm>
            <a:off x="1270860" y="2506373"/>
            <a:ext cx="9701940"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It helps you make decisions about your body and health</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Option B">
            <a:extLst>
              <a:ext uri="{FF2B5EF4-FFF2-40B4-BE49-F238E27FC236}">
                <a16:creationId xmlns:a16="http://schemas.microsoft.com/office/drawing/2014/main" id="{DAF2D76C-A657-7476-1AD3-C888C4C01B1A}"/>
              </a:ext>
            </a:extLst>
          </p:cNvPr>
          <p:cNvSpPr/>
          <p:nvPr/>
        </p:nvSpPr>
        <p:spPr>
          <a:xfrm>
            <a:off x="1270862" y="3802971"/>
            <a:ext cx="9701938"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It helps you play games better</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284809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416" fill="hold"/>
                                        <p:tgtEl>
                                          <p:spTgt spid="4"/>
                                        </p:tgtEl>
                                      </p:cBhvr>
                                    </p:cmd>
                                  </p:childTnLst>
                                </p:cTn>
                              </p:par>
                            </p:childTnLst>
                          </p:cTn>
                        </p:par>
                      </p:childTnLst>
                    </p:cTn>
                  </p:par>
                </p:childTnLst>
              </p:cTn>
              <p:prevCondLst>
                <p:cond evt="onPrev" delay="32304">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8"/>
                </p:tgtEl>
              </p:cMediaNode>
            </p:audio>
            <p:audio>
              <p:cMediaNode vol="80000">
                <p:cTn id="9" fill="hold" display="0">
                  <p:stCondLst>
                    <p:cond delay="indefinite"/>
                  </p:stCondLst>
                  <p:endCondLst>
                    <p:cond evt="onStopAudio" delay="0">
                      <p:tgtEl>
                        <p:sldTgt/>
                      </p:tgtEl>
                    </p:cond>
                  </p:endCondLst>
                </p:cTn>
                <p:tgtEl>
                  <p:spTgt spid="9"/>
                </p:tgtEl>
              </p:cMediaNode>
            </p:audi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10"/>
                                        </p:tgtEl>
                                        <p:attrNameLst>
                                          <p:attrName>fillcolor</p:attrName>
                                        </p:attrNameLst>
                                      </p:cBhvr>
                                      <p:to>
                                        <a:srgbClr val="92D050"/>
                                      </p:to>
                                    </p:animClr>
                                    <p:set>
                                      <p:cBhvr>
                                        <p:cTn id="15" dur="500" fill="hold"/>
                                        <p:tgtEl>
                                          <p:spTgt spid="10"/>
                                        </p:tgtEl>
                                        <p:attrNameLst>
                                          <p:attrName>fill.type</p:attrName>
                                        </p:attrNameLst>
                                      </p:cBhvr>
                                      <p:to>
                                        <p:strVal val="solid"/>
                                      </p:to>
                                    </p:set>
                                    <p:set>
                                      <p:cBhvr>
                                        <p:cTn id="16" dur="500" fill="hold"/>
                                        <p:tgtEl>
                                          <p:spTgt spid="10"/>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4"/>
                                        </p:tgtEl>
                                      </p:cBhvr>
                                    </p:cmd>
                                  </p:childTnLst>
                                </p:cTn>
                              </p:par>
                              <p:par>
                                <p:cTn id="19" presetID="3" presetClass="mediacall" presetSubtype="0" fill="hold" nodeType="withEffect">
                                  <p:stCondLst>
                                    <p:cond delay="0"/>
                                  </p:stCondLst>
                                  <p:childTnLst>
                                    <p:cmd type="call" cmd="stop">
                                      <p:cBhvr>
                                        <p:cTn id="20" dur="1" fill="hold"/>
                                        <p:tgtEl>
                                          <p:spTgt spid="9"/>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8"/>
                                        </p:tgtEl>
                                      </p:cBhvr>
                                    </p:cmd>
                                  </p:childTnLst>
                                </p:cTn>
                              </p:par>
                            </p:childTnLst>
                          </p:cTn>
                        </p:par>
                        <p:par>
                          <p:cTn id="24" fill="hold">
                            <p:stCondLst>
                              <p:cond delay="5948"/>
                            </p:stCondLst>
                            <p:childTnLst>
                              <p:par>
                                <p:cTn id="25" presetID="10"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500" fill="hold"/>
                                        <p:tgtEl>
                                          <p:spTgt spid="15"/>
                                        </p:tgtEl>
                                        <p:attrNameLst>
                                          <p:attrName>fillcolor</p:attrName>
                                        </p:attrNameLst>
                                      </p:cBhvr>
                                      <p:to>
                                        <a:srgbClr val="C00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3" presetClass="mediacall" presetSubtype="0" fill="hold" nodeType="withEffect">
                                  <p:stCondLst>
                                    <p:cond delay="0"/>
                                  </p:stCondLst>
                                  <p:childTnLst>
                                    <p:cmd type="call" cmd="stop">
                                      <p:cBhvr>
                                        <p:cTn id="39" dur="1" fill="hold"/>
                                        <p:tgtEl>
                                          <p:spTgt spid="8"/>
                                        </p:tgtEl>
                                      </p:cBhvr>
                                    </p:cmd>
                                  </p:childTnLst>
                                </p:cTn>
                              </p:par>
                              <p:par>
                                <p:cTn id="40" presetID="3" presetClass="mediacall" presetSubtype="0" fill="hold" nodeType="withEffect">
                                  <p:stCondLst>
                                    <p:cond delay="0"/>
                                  </p:stCondLst>
                                  <p:childTnLst>
                                    <p:cmd type="call" cmd="stop">
                                      <p:cBhvr>
                                        <p:cTn id="41" dur="1" fill="hold"/>
                                        <p:tgtEl>
                                          <p:spTgt spid="4"/>
                                        </p:tgtEl>
                                      </p:cBhvr>
                                    </p:cmd>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10968" fill="hold"/>
                                        <p:tgtEl>
                                          <p:spTgt spid="9"/>
                                        </p:tgtEl>
                                      </p:cBhvr>
                                    </p:cmd>
                                  </p:childTnLst>
                                </p:cTn>
                              </p:par>
                            </p:childTnLst>
                          </p:cTn>
                        </p:par>
                      </p:childTnLst>
                    </p:cTn>
                  </p:par>
                </p:childTnLst>
              </p:cTn>
              <p:nextCondLst>
                <p:cond evt="onClick" delay="9168">
                  <p:tgtEl>
                    <p:spTgt spid="15"/>
                  </p:tgtEl>
                </p:cond>
              </p:nextCondLst>
            </p:seq>
          </p:childTnLst>
        </p:cTn>
      </p:par>
    </p:tnLst>
    <p:bldLst>
      <p:bldP spid="2"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D1B03-971A-33B1-A539-3760B05C50CB}"/>
            </a:ext>
          </a:extLst>
        </p:cNvPr>
        <p:cNvGrpSpPr/>
        <p:nvPr/>
      </p:nvGrpSpPr>
      <p:grpSpPr>
        <a:xfrm>
          <a:off x="0" y="0"/>
          <a:ext cx="0" cy="0"/>
          <a:chOff x="0" y="0"/>
          <a:chExt cx="0" cy="0"/>
        </a:xfrm>
      </p:grpSpPr>
      <p:sp>
        <p:nvSpPr>
          <p:cNvPr id="25" name="Βέλος: Δεξιό 24">
            <a:hlinkClick r:id="" action="ppaction://hlinkshowjump?jump=nextslide"/>
            <a:extLst>
              <a:ext uri="{FF2B5EF4-FFF2-40B4-BE49-F238E27FC236}">
                <a16:creationId xmlns:a16="http://schemas.microsoft.com/office/drawing/2014/main" id="{870360DB-E1BA-9E9F-D495-C301D5870A84}"/>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Βέλος: Αριστερό 25">
            <a:hlinkClick r:id="" action="ppaction://hlinkshowjump?jump=previousslide"/>
            <a:extLst>
              <a:ext uri="{FF2B5EF4-FFF2-40B4-BE49-F238E27FC236}">
                <a16:creationId xmlns:a16="http://schemas.microsoft.com/office/drawing/2014/main" id="{4F4091A8-4887-28C8-1785-385EC7634EE2}"/>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967D173-D773-CDC6-3A19-A0B178D150DD}"/>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3. When do you need health literacy?</a:t>
            </a:r>
            <a:endParaRPr lang="el-GR" sz="3200" b="1" dirty="0">
              <a:solidFill>
                <a:srgbClr val="008379"/>
              </a:solidFill>
            </a:endParaRPr>
          </a:p>
        </p:txBody>
      </p:sp>
      <p:pic>
        <p:nvPicPr>
          <p:cNvPr id="4" name="3 B Question-17">
            <a:hlinkClick r:id="" action="ppaction://media"/>
            <a:extLst>
              <a:ext uri="{FF2B5EF4-FFF2-40B4-BE49-F238E27FC236}">
                <a16:creationId xmlns:a16="http://schemas.microsoft.com/office/drawing/2014/main" id="{AE6EB4FB-8E4E-A0F0-C409-E258BCDCA20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147675" y="600075"/>
            <a:ext cx="609600" cy="609600"/>
          </a:xfrm>
          <a:prstGeom prst="rect">
            <a:avLst/>
          </a:prstGeom>
        </p:spPr>
      </p:pic>
      <p:pic>
        <p:nvPicPr>
          <p:cNvPr id="6" name="3 B Correct-18">
            <a:hlinkClick r:id="" action="ppaction://media"/>
            <a:extLst>
              <a:ext uri="{FF2B5EF4-FFF2-40B4-BE49-F238E27FC236}">
                <a16:creationId xmlns:a16="http://schemas.microsoft.com/office/drawing/2014/main" id="{0EAF2AA6-F46D-E976-3EF1-6DE5BC4F6312}"/>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439775" y="3127375"/>
            <a:ext cx="609600" cy="609600"/>
          </a:xfrm>
          <a:prstGeom prst="rect">
            <a:avLst/>
          </a:prstGeom>
        </p:spPr>
      </p:pic>
      <p:pic>
        <p:nvPicPr>
          <p:cNvPr id="7" name="3 B wrong-19">
            <a:hlinkClick r:id="" action="ppaction://media"/>
            <a:extLst>
              <a:ext uri="{FF2B5EF4-FFF2-40B4-BE49-F238E27FC236}">
                <a16:creationId xmlns:a16="http://schemas.microsoft.com/office/drawing/2014/main" id="{C3A1C8B9-F894-7FE2-C03A-2A7A06EA3C47}"/>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339989" y="5248713"/>
            <a:ext cx="609600" cy="609600"/>
          </a:xfrm>
          <a:prstGeom prst="rect">
            <a:avLst/>
          </a:prstGeom>
        </p:spPr>
      </p:pic>
      <p:sp>
        <p:nvSpPr>
          <p:cNvPr id="8" name="Option A">
            <a:extLst>
              <a:ext uri="{FF2B5EF4-FFF2-40B4-BE49-F238E27FC236}">
                <a16:creationId xmlns:a16="http://schemas.microsoft.com/office/drawing/2014/main" id="{721892AD-7B04-AC8E-E829-88FE1197D171}"/>
              </a:ext>
            </a:extLst>
          </p:cNvPr>
          <p:cNvSpPr/>
          <p:nvPr/>
        </p:nvSpPr>
        <p:spPr>
          <a:xfrm>
            <a:off x="1270861" y="2506373"/>
            <a:ext cx="9701938"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Only when you want to buy clothes.</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Option B">
            <a:extLst>
              <a:ext uri="{FF2B5EF4-FFF2-40B4-BE49-F238E27FC236}">
                <a16:creationId xmlns:a16="http://schemas.microsoft.com/office/drawing/2014/main" id="{28F5F67E-1602-827D-07D0-76376696AFD3}"/>
              </a:ext>
            </a:extLst>
          </p:cNvPr>
          <p:cNvSpPr/>
          <p:nvPr/>
        </p:nvSpPr>
        <p:spPr>
          <a:xfrm>
            <a:off x="1270861" y="3802971"/>
            <a:ext cx="9701939"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Not only when you are sick, but also to stay healthy every day.</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896795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248" fill="hold"/>
                                        <p:tgtEl>
                                          <p:spTgt spid="4"/>
                                        </p:tgtEl>
                                      </p:cBhvr>
                                    </p:cmd>
                                  </p:childTnLst>
                                </p:cTn>
                              </p:par>
                            </p:childTnLst>
                          </p:cTn>
                        </p:par>
                      </p:childTnLst>
                    </p:cTn>
                  </p:par>
                </p:childTnLst>
              </p:cTn>
              <p:prevCondLst>
                <p:cond evt="onPrev" delay="3492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6"/>
                </p:tgtEl>
              </p:cMediaNode>
            </p:audio>
            <p:audio>
              <p:cMediaNode vol="80000">
                <p:cTn id="9" fill="hold" display="0">
                  <p:stCondLst>
                    <p:cond delay="indefinite"/>
                  </p:stCondLst>
                  <p:endCondLst>
                    <p:cond evt="onStopAudio" delay="0">
                      <p:tgtEl>
                        <p:sldTgt/>
                      </p:tgtEl>
                    </p:cond>
                  </p:endCondLst>
                </p:cTn>
                <p:tgtEl>
                  <p:spTgt spid="7"/>
                </p:tgtEl>
              </p:cMediaNode>
            </p:audi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8"/>
                                        </p:tgtEl>
                                        <p:attrNameLst>
                                          <p:attrName>fillcolor</p:attrName>
                                        </p:attrNameLst>
                                      </p:cBhvr>
                                      <p:to>
                                        <a:srgbClr val="C00000"/>
                                      </p:to>
                                    </p:animClr>
                                    <p:set>
                                      <p:cBhvr>
                                        <p:cTn id="15" dur="500" fill="hold"/>
                                        <p:tgtEl>
                                          <p:spTgt spid="8"/>
                                        </p:tgtEl>
                                        <p:attrNameLst>
                                          <p:attrName>fill.type</p:attrName>
                                        </p:attrNameLst>
                                      </p:cBhvr>
                                      <p:to>
                                        <p:strVal val="solid"/>
                                      </p:to>
                                    </p:set>
                                    <p:set>
                                      <p:cBhvr>
                                        <p:cTn id="16" dur="500" fill="hold"/>
                                        <p:tgtEl>
                                          <p:spTgt spid="8"/>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6"/>
                                        </p:tgtEl>
                                      </p:cBhvr>
                                    </p:cmd>
                                  </p:childTnLst>
                                </p:cTn>
                              </p:par>
                              <p:par>
                                <p:cTn id="19" presetID="3" presetClass="mediacall" presetSubtype="0" fill="hold" nodeType="withEffect">
                                  <p:stCondLst>
                                    <p:cond delay="0"/>
                                  </p:stCondLst>
                                  <p:childTnLst>
                                    <p:cmd type="call" cmd="stop">
                                      <p:cBhvr>
                                        <p:cTn id="20" dur="1" fill="hold"/>
                                        <p:tgtEl>
                                          <p:spTgt spid="4"/>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7"/>
                                        </p:tgtEl>
                                      </p:cBhvr>
                                    </p:cmd>
                                  </p:childTnLst>
                                </p:cTn>
                              </p:par>
                            </p:childTnLst>
                          </p:cTn>
                        </p:par>
                      </p:childTnLst>
                    </p:cTn>
                  </p:par>
                </p:childTnLst>
              </p:cTn>
              <p:nextCondLst>
                <p:cond evt="onClick" delay="3408">
                  <p:tgtEl>
                    <p:spTgt spid="8"/>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500" fill="hold"/>
                                        <p:tgtEl>
                                          <p:spTgt spid="10"/>
                                        </p:tgtEl>
                                        <p:attrNameLst>
                                          <p:attrName>fillcolor</p:attrName>
                                        </p:attrNameLst>
                                      </p:cBhvr>
                                      <p:to>
                                        <a:srgbClr val="92D050"/>
                                      </p:to>
                                    </p:animClr>
                                    <p:set>
                                      <p:cBhvr>
                                        <p:cTn id="29" dur="500" fill="hold"/>
                                        <p:tgtEl>
                                          <p:spTgt spid="10"/>
                                        </p:tgtEl>
                                        <p:attrNameLst>
                                          <p:attrName>fill.type</p:attrName>
                                        </p:attrNameLst>
                                      </p:cBhvr>
                                      <p:to>
                                        <p:strVal val="solid"/>
                                      </p:to>
                                    </p:set>
                                    <p:set>
                                      <p:cBhvr>
                                        <p:cTn id="30" dur="500" fill="hold"/>
                                        <p:tgtEl>
                                          <p:spTgt spid="10"/>
                                        </p:tgtEl>
                                        <p:attrNameLst>
                                          <p:attrName>fill.on</p:attrName>
                                        </p:attrNameLst>
                                      </p:cBhvr>
                                      <p:to>
                                        <p:strVal val="true"/>
                                      </p:to>
                                    </p:set>
                                  </p:childTnLst>
                                </p:cTn>
                              </p:par>
                              <p:par>
                                <p:cTn id="31" presetID="3" presetClass="mediacall" presetSubtype="0" fill="hold" nodeType="withEffect">
                                  <p:stCondLst>
                                    <p:cond delay="0"/>
                                  </p:stCondLst>
                                  <p:childTnLst>
                                    <p:cmd type="call" cmd="stop">
                                      <p:cBhvr>
                                        <p:cTn id="32" dur="1" fill="hold"/>
                                        <p:tgtEl>
                                          <p:spTgt spid="4"/>
                                        </p:tgtEl>
                                      </p:cBhvr>
                                    </p:cmd>
                                  </p:childTnLst>
                                </p:cTn>
                              </p:par>
                              <p:par>
                                <p:cTn id="33" presetID="3" presetClass="mediacall" presetSubtype="0" fill="hold" nodeType="withEffect">
                                  <p:stCondLst>
                                    <p:cond delay="0"/>
                                  </p:stCondLst>
                                  <p:childTnLst>
                                    <p:cmd type="call" cmd="stop">
                                      <p:cBhvr>
                                        <p:cTn id="34" dur="1" fill="hold"/>
                                        <p:tgtEl>
                                          <p:spTgt spid="7"/>
                                        </p:tgtEl>
                                      </p:cBhvr>
                                    </p:cmd>
                                  </p:childTnLst>
                                </p:cTn>
                              </p:par>
                            </p:childTnLst>
                          </p:cTn>
                        </p:par>
                        <p:par>
                          <p:cTn id="35" fill="hold">
                            <p:stCondLst>
                              <p:cond delay="500"/>
                            </p:stCondLst>
                            <p:childTnLst>
                              <p:par>
                                <p:cTn id="36" presetID="1" presetClass="mediacall" presetSubtype="0" fill="hold" nodeType="afterEffect">
                                  <p:stCondLst>
                                    <p:cond delay="0"/>
                                  </p:stCondLst>
                                  <p:childTnLst>
                                    <p:cmd type="call" cmd="playFrom(0.0)">
                                      <p:cBhvr>
                                        <p:cTn id="37" dur="10968" fill="hold"/>
                                        <p:tgtEl>
                                          <p:spTgt spid="6"/>
                                        </p:tgtEl>
                                      </p:cBhvr>
                                    </p:cmd>
                                  </p:childTnLst>
                                </p:cTn>
                              </p:par>
                            </p:childTnLst>
                          </p:cTn>
                        </p:par>
                        <p:par>
                          <p:cTn id="38" fill="hold">
                            <p:stCondLst>
                              <p:cond delay="11468"/>
                            </p:stCondLst>
                            <p:childTnLst>
                              <p:par>
                                <p:cTn id="39" presetID="1" presetClass="entr" presetSubtype="0"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par>
                          <p:cTn id="41" fill="hold">
                            <p:stCondLst>
                              <p:cond delay="2804"/>
                            </p:stCondLst>
                            <p:childTnLst>
                              <p:par>
                                <p:cTn id="42" presetID="1" presetClass="entr" presetSubtype="0"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bldLst>
      <p:bldP spid="25"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60D3B-1EA1-F1AC-5A7F-3FAE62488F81}"/>
            </a:ext>
          </a:extLst>
        </p:cNvPr>
        <p:cNvGrpSpPr/>
        <p:nvPr/>
      </p:nvGrpSpPr>
      <p:grpSpPr>
        <a:xfrm>
          <a:off x="0" y="0"/>
          <a:ext cx="0" cy="0"/>
          <a:chOff x="0" y="0"/>
          <a:chExt cx="0" cy="0"/>
        </a:xfrm>
      </p:grpSpPr>
      <p:sp>
        <p:nvSpPr>
          <p:cNvPr id="25" name="Βέλος: Δεξιό 24">
            <a:hlinkClick r:id="" action="ppaction://hlinkshowjump?jump=nextslide"/>
            <a:extLst>
              <a:ext uri="{FF2B5EF4-FFF2-40B4-BE49-F238E27FC236}">
                <a16:creationId xmlns:a16="http://schemas.microsoft.com/office/drawing/2014/main" id="{29A30D9F-DED0-560D-641A-283D549E57F8}"/>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Βέλος: Αριστερό 25">
            <a:hlinkClick r:id="" action="ppaction://hlinkshowjump?jump=previousslide"/>
            <a:extLst>
              <a:ext uri="{FF2B5EF4-FFF2-40B4-BE49-F238E27FC236}">
                <a16:creationId xmlns:a16="http://schemas.microsoft.com/office/drawing/2014/main" id="{FE8E17BF-9050-69BA-8C63-D93322B3460D}"/>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DC22149-7496-490B-A0A5-06CAEEF0CB55}"/>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4. What skills do we need for health literacy?</a:t>
            </a:r>
            <a:endParaRPr lang="el-GR" sz="3200" b="1" dirty="0">
              <a:solidFill>
                <a:srgbClr val="008379"/>
              </a:solidFill>
            </a:endParaRPr>
          </a:p>
        </p:txBody>
      </p:sp>
      <p:pic>
        <p:nvPicPr>
          <p:cNvPr id="4" name="4 B Question-23">
            <a:hlinkClick r:id="" action="ppaction://media"/>
            <a:extLst>
              <a:ext uri="{FF2B5EF4-FFF2-40B4-BE49-F238E27FC236}">
                <a16:creationId xmlns:a16="http://schemas.microsoft.com/office/drawing/2014/main" id="{39625552-96CF-22D0-731C-06AD9E24689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439775" y="-9525"/>
            <a:ext cx="609600" cy="609600"/>
          </a:xfrm>
          <a:prstGeom prst="rect">
            <a:avLst/>
          </a:prstGeom>
        </p:spPr>
      </p:pic>
      <p:pic>
        <p:nvPicPr>
          <p:cNvPr id="6" name="4 B Correct-24">
            <a:hlinkClick r:id="" action="ppaction://media"/>
            <a:extLst>
              <a:ext uri="{FF2B5EF4-FFF2-40B4-BE49-F238E27FC236}">
                <a16:creationId xmlns:a16="http://schemas.microsoft.com/office/drawing/2014/main" id="{378448A1-4097-3195-6B11-3FE95AA1072D}"/>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289189" y="2036167"/>
            <a:ext cx="609600" cy="609600"/>
          </a:xfrm>
          <a:prstGeom prst="rect">
            <a:avLst/>
          </a:prstGeom>
        </p:spPr>
      </p:pic>
      <p:pic>
        <p:nvPicPr>
          <p:cNvPr id="8" name="4 B wrong">
            <a:hlinkClick r:id="" action="ppaction://media"/>
            <a:extLst>
              <a:ext uri="{FF2B5EF4-FFF2-40B4-BE49-F238E27FC236}">
                <a16:creationId xmlns:a16="http://schemas.microsoft.com/office/drawing/2014/main" id="{FC2F8D08-18FB-28B2-E8BE-98246296CEDE}"/>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219793" y="4579181"/>
            <a:ext cx="609600" cy="609600"/>
          </a:xfrm>
          <a:prstGeom prst="rect">
            <a:avLst/>
          </a:prstGeom>
        </p:spPr>
      </p:pic>
      <p:sp>
        <p:nvSpPr>
          <p:cNvPr id="7" name="Option A">
            <a:extLst>
              <a:ext uri="{FF2B5EF4-FFF2-40B4-BE49-F238E27FC236}">
                <a16:creationId xmlns:a16="http://schemas.microsoft.com/office/drawing/2014/main" id="{8316D22A-56BD-A7CD-C46F-77FEEFF9354B}"/>
              </a:ext>
            </a:extLst>
          </p:cNvPr>
          <p:cNvSpPr/>
          <p:nvPr/>
        </p:nvSpPr>
        <p:spPr>
          <a:xfrm>
            <a:off x="1270861" y="2506373"/>
            <a:ext cx="9701938"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 able to listen to music all day.</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Option B">
            <a:extLst>
              <a:ext uri="{FF2B5EF4-FFF2-40B4-BE49-F238E27FC236}">
                <a16:creationId xmlns:a16="http://schemas.microsoft.com/office/drawing/2014/main" id="{782A6D18-4229-FF67-93CE-A11F0D1D4736}"/>
              </a:ext>
            </a:extLst>
          </p:cNvPr>
          <p:cNvSpPr/>
          <p:nvPr/>
        </p:nvSpPr>
        <p:spPr>
          <a:xfrm>
            <a:off x="1270861" y="3802971"/>
            <a:ext cx="9701939"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Find information. Check information. Use information.</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98951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624" fill="hold"/>
                                        <p:tgtEl>
                                          <p:spTgt spid="4"/>
                                        </p:tgtEl>
                                      </p:cBhvr>
                                    </p:cmd>
                                  </p:childTnLst>
                                </p:cTn>
                              </p:par>
                            </p:childTnLst>
                          </p:cTn>
                        </p:par>
                      </p:childTnLst>
                    </p:cTn>
                  </p:par>
                </p:childTnLst>
              </p:cTn>
              <p:prevCondLst>
                <p:cond evt="onPrev" delay="40392">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6"/>
                </p:tgtEl>
              </p:cMediaNode>
            </p:audio>
            <p:audio>
              <p:cMediaNode vol="80000">
                <p:cTn id="9" fill="hold" display="0">
                  <p:stCondLst>
                    <p:cond delay="indefinite"/>
                  </p:stCondLst>
                  <p:endCondLst>
                    <p:cond evt="onStopAudio" delay="0">
                      <p:tgtEl>
                        <p:sldTgt/>
                      </p:tgtEl>
                    </p:cond>
                  </p:endCondLst>
                </p:cTn>
                <p:tgtEl>
                  <p:spTgt spid="8"/>
                </p:tgtEl>
              </p:cMediaNode>
            </p:audi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7"/>
                                        </p:tgtEl>
                                        <p:attrNameLst>
                                          <p:attrName>fillcolor</p:attrName>
                                        </p:attrNameLst>
                                      </p:cBhvr>
                                      <p:to>
                                        <a:srgbClr val="C00000"/>
                                      </p:to>
                                    </p:animClr>
                                    <p:set>
                                      <p:cBhvr>
                                        <p:cTn id="15" dur="500" fill="hold"/>
                                        <p:tgtEl>
                                          <p:spTgt spid="7"/>
                                        </p:tgtEl>
                                        <p:attrNameLst>
                                          <p:attrName>fill.type</p:attrName>
                                        </p:attrNameLst>
                                      </p:cBhvr>
                                      <p:to>
                                        <p:strVal val="solid"/>
                                      </p:to>
                                    </p:set>
                                    <p:set>
                                      <p:cBhvr>
                                        <p:cTn id="16" dur="500" fill="hold"/>
                                        <p:tgtEl>
                                          <p:spTgt spid="7"/>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6"/>
                                        </p:tgtEl>
                                      </p:cBhvr>
                                    </p:cmd>
                                  </p:childTnLst>
                                </p:cTn>
                              </p:par>
                              <p:par>
                                <p:cTn id="19" presetID="3" presetClass="mediacall" presetSubtype="0" fill="hold" nodeType="withEffect">
                                  <p:stCondLst>
                                    <p:cond delay="0"/>
                                  </p:stCondLst>
                                  <p:childTnLst>
                                    <p:cmd type="call" cmd="stop">
                                      <p:cBhvr>
                                        <p:cTn id="20" dur="1" fill="hold"/>
                                        <p:tgtEl>
                                          <p:spTgt spid="4"/>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8"/>
                                        </p:tgtEl>
                                      </p:cBhvr>
                                    </p:cmd>
                                  </p:childTnLst>
                                </p:cTn>
                              </p:par>
                            </p:childTnLst>
                          </p:cTn>
                        </p:par>
                      </p:childTnLst>
                    </p:cTn>
                  </p:par>
                </p:childTnLst>
              </p:cTn>
              <p:nextCondLst>
                <p:cond evt="onClick" delay="3504">
                  <p:tgtEl>
                    <p:spTgt spid="7"/>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500" fill="hold"/>
                                        <p:tgtEl>
                                          <p:spTgt spid="10"/>
                                        </p:tgtEl>
                                        <p:attrNameLst>
                                          <p:attrName>fillcolor</p:attrName>
                                        </p:attrNameLst>
                                      </p:cBhvr>
                                      <p:to>
                                        <a:srgbClr val="92D050"/>
                                      </p:to>
                                    </p:animClr>
                                    <p:set>
                                      <p:cBhvr>
                                        <p:cTn id="29" dur="500" fill="hold"/>
                                        <p:tgtEl>
                                          <p:spTgt spid="10"/>
                                        </p:tgtEl>
                                        <p:attrNameLst>
                                          <p:attrName>fill.type</p:attrName>
                                        </p:attrNameLst>
                                      </p:cBhvr>
                                      <p:to>
                                        <p:strVal val="solid"/>
                                      </p:to>
                                    </p:set>
                                    <p:set>
                                      <p:cBhvr>
                                        <p:cTn id="30" dur="500" fill="hold"/>
                                        <p:tgtEl>
                                          <p:spTgt spid="10"/>
                                        </p:tgtEl>
                                        <p:attrNameLst>
                                          <p:attrName>fill.on</p:attrName>
                                        </p:attrNameLst>
                                      </p:cBhvr>
                                      <p:to>
                                        <p:strVal val="true"/>
                                      </p:to>
                                    </p:set>
                                  </p:childTnLst>
                                </p:cTn>
                              </p:par>
                              <p:par>
                                <p:cTn id="31" presetID="3" presetClass="mediacall" presetSubtype="0" fill="hold" nodeType="withEffect">
                                  <p:stCondLst>
                                    <p:cond delay="0"/>
                                  </p:stCondLst>
                                  <p:childTnLst>
                                    <p:cmd type="call" cmd="stop">
                                      <p:cBhvr>
                                        <p:cTn id="32" dur="1" fill="hold"/>
                                        <p:tgtEl>
                                          <p:spTgt spid="4"/>
                                        </p:tgtEl>
                                      </p:cBhvr>
                                    </p:cmd>
                                  </p:childTnLst>
                                </p:cTn>
                              </p:par>
                              <p:par>
                                <p:cTn id="33" presetID="3" presetClass="mediacall" presetSubtype="0" fill="hold" nodeType="withEffect">
                                  <p:stCondLst>
                                    <p:cond delay="0"/>
                                  </p:stCondLst>
                                  <p:childTnLst>
                                    <p:cmd type="call" cmd="stop">
                                      <p:cBhvr>
                                        <p:cTn id="34" dur="1" fill="hold"/>
                                        <p:tgtEl>
                                          <p:spTgt spid="8"/>
                                        </p:tgtEl>
                                      </p:cBhvr>
                                    </p:cmd>
                                  </p:childTnLst>
                                </p:cTn>
                              </p:par>
                            </p:childTnLst>
                          </p:cTn>
                        </p:par>
                        <p:par>
                          <p:cTn id="35" fill="hold">
                            <p:stCondLst>
                              <p:cond delay="500"/>
                            </p:stCondLst>
                            <p:childTnLst>
                              <p:par>
                                <p:cTn id="36" presetID="1" presetClass="mediacall" presetSubtype="0" fill="hold" nodeType="afterEffect">
                                  <p:stCondLst>
                                    <p:cond delay="0"/>
                                  </p:stCondLst>
                                  <p:childTnLst>
                                    <p:cmd type="call" cmd="playFrom(0.0)">
                                      <p:cBhvr>
                                        <p:cTn id="37" dur="10968" fill="hold"/>
                                        <p:tgtEl>
                                          <p:spTgt spid="6"/>
                                        </p:tgtEl>
                                      </p:cBhvr>
                                    </p:cmd>
                                  </p:childTnLst>
                                </p:cTn>
                              </p:par>
                            </p:childTnLst>
                          </p:cTn>
                        </p:par>
                        <p:par>
                          <p:cTn id="38" fill="hold">
                            <p:stCondLst>
                              <p:cond delay="11468"/>
                            </p:stCondLst>
                            <p:childTnLst>
                              <p:par>
                                <p:cTn id="39" presetID="1" presetClass="entr" presetSubtype="0"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par>
                          <p:cTn id="41" fill="hold">
                            <p:stCondLst>
                              <p:cond delay="2732"/>
                            </p:stCondLst>
                            <p:childTnLst>
                              <p:par>
                                <p:cTn id="42" presetID="1" presetClass="entr" presetSubtype="0"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bldLst>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FF76B-DC86-F54F-E2A4-C03D7E4E26AD}"/>
            </a:ext>
          </a:extLst>
        </p:cNvPr>
        <p:cNvGrpSpPr/>
        <p:nvPr/>
      </p:nvGrpSpPr>
      <p:grpSpPr>
        <a:xfrm>
          <a:off x="0" y="0"/>
          <a:ext cx="0" cy="0"/>
          <a:chOff x="0" y="0"/>
          <a:chExt cx="0" cy="0"/>
        </a:xfrm>
      </p:grpSpPr>
      <p:sp>
        <p:nvSpPr>
          <p:cNvPr id="2" name="Βέλος: Δεξιό 1">
            <a:hlinkClick r:id="" action="ppaction://hlinkshowjump?jump=nextslide"/>
            <a:extLst>
              <a:ext uri="{FF2B5EF4-FFF2-40B4-BE49-F238E27FC236}">
                <a16:creationId xmlns:a16="http://schemas.microsoft.com/office/drawing/2014/main" id="{17F5FD91-EEE4-18C4-D67D-73E8A5253A08}"/>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Βέλος: Αριστερό 16">
            <a:hlinkClick r:id="" action="ppaction://hlinkshowjump?jump=previousslide"/>
            <a:extLst>
              <a:ext uri="{FF2B5EF4-FFF2-40B4-BE49-F238E27FC236}">
                <a16:creationId xmlns:a16="http://schemas.microsoft.com/office/drawing/2014/main" id="{C9EA2A8A-1B0C-677E-065B-04ADD1934243}"/>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CD1A242-8DE1-F4F0-CF4F-18F30AFD2CBA}"/>
              </a:ext>
            </a:extLst>
          </p:cNvPr>
          <p:cNvSpPr txBox="1"/>
          <p:nvPr/>
        </p:nvSpPr>
        <p:spPr>
          <a:xfrm>
            <a:off x="17000" y="624325"/>
            <a:ext cx="12176266" cy="1077218"/>
          </a:xfrm>
          <a:prstGeom prst="rect">
            <a:avLst/>
          </a:prstGeom>
          <a:noFill/>
        </p:spPr>
        <p:txBody>
          <a:bodyPr wrap="square" rtlCol="0">
            <a:spAutoFit/>
          </a:bodyPr>
          <a:lstStyle/>
          <a:p>
            <a:pPr algn="ctr"/>
            <a:r>
              <a:rPr lang="en-US" sz="3200" b="1">
                <a:solidFill>
                  <a:srgbClr val="008379"/>
                </a:solidFill>
              </a:rPr>
              <a:t>5. What questions should you ask yourself about health information?</a:t>
            </a:r>
            <a:endParaRPr lang="el-GR" sz="3200" b="1" dirty="0">
              <a:solidFill>
                <a:srgbClr val="008379"/>
              </a:solidFill>
            </a:endParaRPr>
          </a:p>
        </p:txBody>
      </p:sp>
      <p:pic>
        <p:nvPicPr>
          <p:cNvPr id="4" name="5 A Question-26">
            <a:hlinkClick r:id="" action="ppaction://media"/>
            <a:extLst>
              <a:ext uri="{FF2B5EF4-FFF2-40B4-BE49-F238E27FC236}">
                <a16:creationId xmlns:a16="http://schemas.microsoft.com/office/drawing/2014/main" id="{05D7C566-390D-9D95-95D4-62CA20F6C3C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376275" y="777875"/>
            <a:ext cx="609600" cy="609600"/>
          </a:xfrm>
          <a:prstGeom prst="rect">
            <a:avLst/>
          </a:prstGeom>
        </p:spPr>
      </p:pic>
      <p:pic>
        <p:nvPicPr>
          <p:cNvPr id="8" name="5 A Correct-27">
            <a:hlinkClick r:id="" action="ppaction://media"/>
            <a:extLst>
              <a:ext uri="{FF2B5EF4-FFF2-40B4-BE49-F238E27FC236}">
                <a16:creationId xmlns:a16="http://schemas.microsoft.com/office/drawing/2014/main" id="{A659AEC8-D91D-4936-2248-9245771064D3}"/>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376275" y="3190875"/>
            <a:ext cx="609600" cy="609600"/>
          </a:xfrm>
          <a:prstGeom prst="rect">
            <a:avLst/>
          </a:prstGeom>
        </p:spPr>
      </p:pic>
      <p:pic>
        <p:nvPicPr>
          <p:cNvPr id="9" name="5 A wrong-28">
            <a:hlinkClick r:id="" action="ppaction://media"/>
            <a:extLst>
              <a:ext uri="{FF2B5EF4-FFF2-40B4-BE49-F238E27FC236}">
                <a16:creationId xmlns:a16="http://schemas.microsoft.com/office/drawing/2014/main" id="{1234717F-7B08-AE61-B03F-386D8B5BEF89}"/>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414375" y="5908675"/>
            <a:ext cx="609600" cy="609600"/>
          </a:xfrm>
          <a:prstGeom prst="rect">
            <a:avLst/>
          </a:prstGeom>
        </p:spPr>
      </p:pic>
      <p:sp>
        <p:nvSpPr>
          <p:cNvPr id="10" name="Option A">
            <a:extLst>
              <a:ext uri="{FF2B5EF4-FFF2-40B4-BE49-F238E27FC236}">
                <a16:creationId xmlns:a16="http://schemas.microsoft.com/office/drawing/2014/main" id="{6C78063E-24BA-C14A-9A73-75C639B83436}"/>
              </a:ext>
            </a:extLst>
          </p:cNvPr>
          <p:cNvSpPr/>
          <p:nvPr/>
        </p:nvSpPr>
        <p:spPr>
          <a:xfrm>
            <a:off x="1270860" y="2506373"/>
            <a:ext cx="9701940"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Did I understand the information?  Can I explain it to someone else?  Do I know what to do next?</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Option B">
            <a:extLst>
              <a:ext uri="{FF2B5EF4-FFF2-40B4-BE49-F238E27FC236}">
                <a16:creationId xmlns:a16="http://schemas.microsoft.com/office/drawing/2014/main" id="{FDA53B9F-2955-C848-EAF5-43F35A0BF972}"/>
              </a:ext>
            </a:extLst>
          </p:cNvPr>
          <p:cNvSpPr/>
          <p:nvPr/>
        </p:nvSpPr>
        <p:spPr>
          <a:xfrm>
            <a:off x="1270862" y="3802971"/>
            <a:ext cx="9701938"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Did I like the color of the paper?</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103211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624" fill="hold"/>
                                        <p:tgtEl>
                                          <p:spTgt spid="4"/>
                                        </p:tgtEl>
                                      </p:cBhvr>
                                    </p:cmd>
                                  </p:childTnLst>
                                </p:cTn>
                              </p:par>
                            </p:childTnLst>
                          </p:cTn>
                        </p:par>
                      </p:childTnLst>
                    </p:cTn>
                  </p:par>
                </p:childTnLst>
              </p:cTn>
              <p:prevCondLst>
                <p:cond evt="onPrev" delay="46464">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8"/>
                </p:tgtEl>
              </p:cMediaNode>
            </p:audio>
            <p:audio>
              <p:cMediaNode vol="80000">
                <p:cTn id="9" fill="hold" display="0">
                  <p:stCondLst>
                    <p:cond delay="indefinite"/>
                  </p:stCondLst>
                  <p:endCondLst>
                    <p:cond evt="onStopAudio" delay="0">
                      <p:tgtEl>
                        <p:sldTgt/>
                      </p:tgtEl>
                    </p:cond>
                  </p:endCondLst>
                </p:cTn>
                <p:tgtEl>
                  <p:spTgt spid="9"/>
                </p:tgtEl>
              </p:cMediaNode>
            </p:audi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10"/>
                                        </p:tgtEl>
                                        <p:attrNameLst>
                                          <p:attrName>fillcolor</p:attrName>
                                        </p:attrNameLst>
                                      </p:cBhvr>
                                      <p:to>
                                        <a:srgbClr val="92D050"/>
                                      </p:to>
                                    </p:animClr>
                                    <p:set>
                                      <p:cBhvr>
                                        <p:cTn id="15" dur="500" fill="hold"/>
                                        <p:tgtEl>
                                          <p:spTgt spid="10"/>
                                        </p:tgtEl>
                                        <p:attrNameLst>
                                          <p:attrName>fill.type</p:attrName>
                                        </p:attrNameLst>
                                      </p:cBhvr>
                                      <p:to>
                                        <p:strVal val="solid"/>
                                      </p:to>
                                    </p:set>
                                    <p:set>
                                      <p:cBhvr>
                                        <p:cTn id="16" dur="500" fill="hold"/>
                                        <p:tgtEl>
                                          <p:spTgt spid="10"/>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4"/>
                                        </p:tgtEl>
                                      </p:cBhvr>
                                    </p:cmd>
                                  </p:childTnLst>
                                </p:cTn>
                              </p:par>
                              <p:par>
                                <p:cTn id="19" presetID="3" presetClass="mediacall" presetSubtype="0" fill="hold" nodeType="withEffect">
                                  <p:stCondLst>
                                    <p:cond delay="0"/>
                                  </p:stCondLst>
                                  <p:childTnLst>
                                    <p:cmd type="call" cmd="stop">
                                      <p:cBhvr>
                                        <p:cTn id="20" dur="1" fill="hold"/>
                                        <p:tgtEl>
                                          <p:spTgt spid="9"/>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8"/>
                                        </p:tgtEl>
                                      </p:cBhvr>
                                    </p:cmd>
                                  </p:childTnLst>
                                </p:cTn>
                              </p:par>
                            </p:childTnLst>
                          </p:cTn>
                        </p:par>
                        <p:par>
                          <p:cTn id="24" fill="hold">
                            <p:stCondLst>
                              <p:cond delay="5948"/>
                            </p:stCondLst>
                            <p:childTnLst>
                              <p:par>
                                <p:cTn id="25" presetID="10"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500" fill="hold"/>
                                        <p:tgtEl>
                                          <p:spTgt spid="15"/>
                                        </p:tgtEl>
                                        <p:attrNameLst>
                                          <p:attrName>fillcolor</p:attrName>
                                        </p:attrNameLst>
                                      </p:cBhvr>
                                      <p:to>
                                        <a:srgbClr val="C00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3" presetClass="mediacall" presetSubtype="0" fill="hold" nodeType="withEffect">
                                  <p:stCondLst>
                                    <p:cond delay="0"/>
                                  </p:stCondLst>
                                  <p:childTnLst>
                                    <p:cmd type="call" cmd="stop">
                                      <p:cBhvr>
                                        <p:cTn id="39" dur="1" fill="hold"/>
                                        <p:tgtEl>
                                          <p:spTgt spid="8"/>
                                        </p:tgtEl>
                                      </p:cBhvr>
                                    </p:cmd>
                                  </p:childTnLst>
                                </p:cTn>
                              </p:par>
                              <p:par>
                                <p:cTn id="40" presetID="3" presetClass="mediacall" presetSubtype="0" fill="hold" nodeType="withEffect">
                                  <p:stCondLst>
                                    <p:cond delay="0"/>
                                  </p:stCondLst>
                                  <p:childTnLst>
                                    <p:cmd type="call" cmd="stop">
                                      <p:cBhvr>
                                        <p:cTn id="41" dur="1" fill="hold"/>
                                        <p:tgtEl>
                                          <p:spTgt spid="4"/>
                                        </p:tgtEl>
                                      </p:cBhvr>
                                    </p:cmd>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10968" fill="hold"/>
                                        <p:tgtEl>
                                          <p:spTgt spid="9"/>
                                        </p:tgtEl>
                                      </p:cBhvr>
                                    </p:cmd>
                                  </p:childTnLst>
                                </p:cTn>
                              </p:par>
                            </p:childTnLst>
                          </p:cTn>
                        </p:par>
                      </p:childTnLst>
                    </p:cTn>
                  </p:par>
                </p:childTnLst>
              </p:cTn>
              <p:nextCondLst>
                <p:cond evt="onClick" delay="9024">
                  <p:tgtEl>
                    <p:spTgt spid="15"/>
                  </p:tgtEl>
                </p:cond>
              </p:nextCondLst>
            </p:seq>
          </p:childTnLst>
        </p:cTn>
      </p:par>
    </p:tnLst>
    <p:bldLst>
      <p:bldP spid="2"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descr="Εικόνα που περιέχει άτομο, ανθρώπινο πρόσωπο, χαμόγελο, ρουχισμός&#10;&#10;Το περιεχόμενο που δημιουργείται από τεχνολογία AI ενδέχεται να είναι εσφαλμένο.">
            <a:extLst>
              <a:ext uri="{FF2B5EF4-FFF2-40B4-BE49-F238E27FC236}">
                <a16:creationId xmlns:a16="http://schemas.microsoft.com/office/drawing/2014/main" id="{1CF6AA65-3714-76F7-E048-14D9CB623C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102" y="0"/>
            <a:ext cx="9197459" cy="6134705"/>
          </a:xfrm>
          <a:prstGeom prst="rect">
            <a:avLst/>
          </a:prstGeom>
        </p:spPr>
      </p:pic>
      <p:sp>
        <p:nvSpPr>
          <p:cNvPr id="2" name="Βέλος: Αναστροφή 1">
            <a:hlinkClick r:id="" action="ppaction://hlinkshowjump?jump=firstslide"/>
            <a:extLst>
              <a:ext uri="{FF2B5EF4-FFF2-40B4-BE49-F238E27FC236}">
                <a16:creationId xmlns:a16="http://schemas.microsoft.com/office/drawing/2014/main" id="{AFC7D323-2376-A43B-675F-9E33E712D208}"/>
              </a:ext>
            </a:extLst>
          </p:cNvPr>
          <p:cNvSpPr/>
          <p:nvPr/>
        </p:nvSpPr>
        <p:spPr>
          <a:xfrm rot="5400000">
            <a:off x="158294" y="5009310"/>
            <a:ext cx="1762047" cy="1788350"/>
          </a:xfrm>
          <a:prstGeom prst="uturnArrow">
            <a:avLst/>
          </a:prstGeom>
          <a:solidFill>
            <a:srgbClr val="C8E1E1"/>
          </a:solidFill>
          <a:ln w="5715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Επεξήγηση: Δεξιό βέλος 2">
            <a:hlinkClick r:id="" action="ppaction://hlinkshowjump?jump=endshow"/>
            <a:extLst>
              <a:ext uri="{FF2B5EF4-FFF2-40B4-BE49-F238E27FC236}">
                <a16:creationId xmlns:a16="http://schemas.microsoft.com/office/drawing/2014/main" id="{E56FC11C-4A8E-4C12-A5F8-D9617606A7BF}"/>
              </a:ext>
            </a:extLst>
          </p:cNvPr>
          <p:cNvSpPr/>
          <p:nvPr/>
        </p:nvSpPr>
        <p:spPr>
          <a:xfrm>
            <a:off x="9927771" y="5022461"/>
            <a:ext cx="2206172" cy="1762048"/>
          </a:xfrm>
          <a:prstGeom prst="rightArrowCallout">
            <a:avLst/>
          </a:prstGeom>
          <a:solidFill>
            <a:schemeClr val="bg1">
              <a:lumMod val="85000"/>
            </a:schemeClr>
          </a:solidFill>
          <a:ln w="762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b="1" dirty="0">
              <a:solidFill>
                <a:schemeClr val="tx1"/>
              </a:solidFill>
            </a:endParaRPr>
          </a:p>
        </p:txBody>
      </p:sp>
      <p:sp>
        <p:nvSpPr>
          <p:cNvPr id="5" name="TextBox 4">
            <a:extLst>
              <a:ext uri="{FF2B5EF4-FFF2-40B4-BE49-F238E27FC236}">
                <a16:creationId xmlns:a16="http://schemas.microsoft.com/office/drawing/2014/main" id="{29C89870-F958-8DF2-4A6B-B098B3A6A2AD}"/>
              </a:ext>
            </a:extLst>
          </p:cNvPr>
          <p:cNvSpPr txBox="1"/>
          <p:nvPr/>
        </p:nvSpPr>
        <p:spPr>
          <a:xfrm>
            <a:off x="-188" y="2543853"/>
            <a:ext cx="4917016" cy="1200329"/>
          </a:xfrm>
          <a:prstGeom prst="rect">
            <a:avLst/>
          </a:prstGeom>
          <a:noFill/>
        </p:spPr>
        <p:txBody>
          <a:bodyPr wrap="square">
            <a:spAutoFit/>
          </a:bodyPr>
          <a:lstStyle/>
          <a:p>
            <a:pPr algn="ctr"/>
            <a:r>
              <a:rPr lang="en-US" sz="3600">
                <a:solidFill>
                  <a:srgbClr val="008379"/>
                </a:solidFill>
                <a:latin typeface="Calibri" panose="020F0502020204030204" pitchFamily="34" charset="0"/>
              </a:rPr>
              <a:t>You have finished the quizzes!</a:t>
            </a:r>
            <a:endParaRPr lang="en-US" sz="3600" dirty="0">
              <a:solidFill>
                <a:srgbClr val="008379"/>
              </a:solidFill>
              <a:latin typeface="Calibri" panose="020F0502020204030204" pitchFamily="34" charset="0"/>
            </a:endParaRPr>
          </a:p>
        </p:txBody>
      </p:sp>
      <p:sp>
        <p:nvSpPr>
          <p:cNvPr id="7" name="Google Shape;235;p14">
            <a:extLst>
              <a:ext uri="{FF2B5EF4-FFF2-40B4-BE49-F238E27FC236}">
                <a16:creationId xmlns:a16="http://schemas.microsoft.com/office/drawing/2014/main" id="{9B3D237E-A68D-CEC7-24A1-F5AA8F95F65F}"/>
              </a:ext>
            </a:extLst>
          </p:cNvPr>
          <p:cNvSpPr/>
          <p:nvPr/>
        </p:nvSpPr>
        <p:spPr>
          <a:xfrm>
            <a:off x="7751568" y="129390"/>
            <a:ext cx="4146197"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de-DE" sz="1200" b="0" i="0" u="sng" strike="noStrike" cap="none">
                <a:solidFill>
                  <a:schemeClr val="dk1"/>
                </a:solidFill>
                <a:latin typeface="Calibri"/>
                <a:ea typeface="Calibri"/>
                <a:cs typeface="Calibri"/>
                <a:sym typeface="Calibri"/>
              </a:rPr>
              <a:t>Source | Freepik</a:t>
            </a:r>
            <a:endParaRPr sz="1200" b="0" i="0" u="none" strike="noStrike" cap="none" dirty="0">
              <a:solidFill>
                <a:schemeClr val="dk1"/>
              </a:solidFill>
              <a:latin typeface="Calibri"/>
              <a:ea typeface="Calibri"/>
              <a:cs typeface="Calibri"/>
              <a:sym typeface="Calibri"/>
            </a:endParaRPr>
          </a:p>
        </p:txBody>
      </p:sp>
      <p:pic>
        <p:nvPicPr>
          <p:cNvPr id="8" name="Picture 6">
            <a:extLst>
              <a:ext uri="{FF2B5EF4-FFF2-40B4-BE49-F238E27FC236}">
                <a16:creationId xmlns:a16="http://schemas.microsoft.com/office/drawing/2014/main" id="{87C47D0D-392F-5EE9-DCBC-83BB318330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42991" y="6256086"/>
            <a:ext cx="2574342" cy="540084"/>
          </a:xfrm>
          <a:prstGeom prst="rect">
            <a:avLst/>
          </a:prstGeom>
        </p:spPr>
      </p:pic>
      <p:pic>
        <p:nvPicPr>
          <p:cNvPr id="1028" name="Picture 4" descr="logo id health white">
            <a:extLst>
              <a:ext uri="{FF2B5EF4-FFF2-40B4-BE49-F238E27FC236}">
                <a16:creationId xmlns:a16="http://schemas.microsoft.com/office/drawing/2014/main" id="{C2ECB688-D9AE-8817-89D9-86442B6BE7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161063">
            <a:off x="5223957" y="4572224"/>
            <a:ext cx="2982833" cy="11838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F8ED69-AC5F-1BFD-009A-FCC33407E495}"/>
              </a:ext>
            </a:extLst>
          </p:cNvPr>
          <p:cNvSpPr txBox="1"/>
          <p:nvPr/>
        </p:nvSpPr>
        <p:spPr>
          <a:xfrm>
            <a:off x="4617333" y="6232013"/>
            <a:ext cx="5310438" cy="600164"/>
          </a:xfrm>
          <a:prstGeom prst="rect">
            <a:avLst/>
          </a:prstGeom>
          <a:noFill/>
        </p:spPr>
        <p:txBody>
          <a:bodyPr wrap="square">
            <a:spAutoFit/>
          </a:bodyPr>
          <a:lstStyle/>
          <a:p>
            <a:r>
              <a:rPr lang="en-US" sz="1100" b="0" i="0">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ANPCDEFP. Neither the European Union nor ANPCDEFP can be held responsible for them. </a:t>
            </a:r>
            <a:endParaRPr lang="el-GR" sz="1100" dirty="0">
              <a:latin typeface="Calibri" panose="020F0502020204030204" pitchFamily="34" charset="0"/>
              <a:cs typeface="Calibri" panose="020F0502020204030204" pitchFamily="34" charset="0"/>
            </a:endParaRPr>
          </a:p>
        </p:txBody>
      </p:sp>
      <p:pic>
        <p:nvPicPr>
          <p:cNvPr id="12" name="finished">
            <a:hlinkClick r:id="" action="ppaction://media"/>
            <a:extLst>
              <a:ext uri="{FF2B5EF4-FFF2-40B4-BE49-F238E27FC236}">
                <a16:creationId xmlns:a16="http://schemas.microsoft.com/office/drawing/2014/main" id="{CFA09591-596C-607D-9C75-FC3109E8A8C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947650" y="1329418"/>
            <a:ext cx="609600" cy="609600"/>
          </a:xfrm>
          <a:prstGeom prst="rect">
            <a:avLst/>
          </a:prstGeom>
        </p:spPr>
      </p:pic>
      <p:pic>
        <p:nvPicPr>
          <p:cNvPr id="13" name="start">
            <a:hlinkClick r:id="" action="ppaction://media"/>
            <a:extLst>
              <a:ext uri="{FF2B5EF4-FFF2-40B4-BE49-F238E27FC236}">
                <a16:creationId xmlns:a16="http://schemas.microsoft.com/office/drawing/2014/main" id="{D2C4E3B3-C3AB-F301-2555-700A91CFA02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211175" y="3368675"/>
            <a:ext cx="609600" cy="609600"/>
          </a:xfrm>
          <a:prstGeom prst="rect">
            <a:avLst/>
          </a:prstGeom>
        </p:spPr>
      </p:pic>
      <p:pic>
        <p:nvPicPr>
          <p:cNvPr id="14" name="leave">
            <a:hlinkClick r:id="" action="ppaction://media"/>
            <a:extLst>
              <a:ext uri="{FF2B5EF4-FFF2-40B4-BE49-F238E27FC236}">
                <a16:creationId xmlns:a16="http://schemas.microsoft.com/office/drawing/2014/main" id="{C8B34FC6-E7C5-BC80-6771-97A73CBC84A8}"/>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995275" y="5807075"/>
            <a:ext cx="609600" cy="609600"/>
          </a:xfrm>
          <a:prstGeom prst="rect">
            <a:avLst/>
          </a:prstGeom>
        </p:spPr>
      </p:pic>
    </p:spTree>
    <p:extLst>
      <p:ext uri="{BB962C8B-B14F-4D97-AF65-F5344CB8AC3E}">
        <p14:creationId xmlns:p14="http://schemas.microsoft.com/office/powerpoint/2010/main" val="353630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135" fill="hold"/>
                                        <p:tgtEl>
                                          <p:spTgt spid="12"/>
                                        </p:tgtEl>
                                      </p:cBhvr>
                                    </p:cmd>
                                  </p:childTnLst>
                                </p:cTn>
                              </p:par>
                            </p:childTnLst>
                          </p:cTn>
                        </p:par>
                        <p:par>
                          <p:cTn id="7" fill="hold">
                            <p:stCondLst>
                              <p:cond delay="8135"/>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6144"/>
                            </p:stCondLst>
                            <p:childTnLst>
                              <p:par>
                                <p:cTn id="11" presetID="1" presetClass="mediacall" presetSubtype="0" fill="hold" nodeType="afterEffect">
                                  <p:stCondLst>
                                    <p:cond delay="0"/>
                                  </p:stCondLst>
                                  <p:childTnLst>
                                    <p:cmd type="call" cmd="playFrom(0.0)">
                                      <p:cBhvr>
                                        <p:cTn id="12" dur="12048" fill="hold"/>
                                        <p:tgtEl>
                                          <p:spTgt spid="13"/>
                                        </p:tgtEl>
                                      </p:cBhvr>
                                    </p:cmd>
                                  </p:childTnLst>
                                </p:cTn>
                              </p:par>
                            </p:childTnLst>
                          </p:cTn>
                        </p:par>
                        <p:par>
                          <p:cTn id="13" fill="hold">
                            <p:stCondLst>
                              <p:cond delay="18192"/>
                            </p:stCondLst>
                            <p:childTnLst>
                              <p:par>
                                <p:cTn id="14" presetID="1"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13176"/>
                            </p:stCondLst>
                            <p:childTnLst>
                              <p:par>
                                <p:cTn id="17" presetID="1" presetClass="mediacall" presetSubtype="0" fill="hold" nodeType="afterEffect">
                                  <p:stCondLst>
                                    <p:cond delay="0"/>
                                  </p:stCondLst>
                                  <p:childTnLst>
                                    <p:cmd type="call" cmd="playFrom(0.0)">
                                      <p:cBhvr>
                                        <p:cTn id="18" dur="8448" fill="hold"/>
                                        <p:tgtEl>
                                          <p:spTgt spid="14"/>
                                        </p:tgtEl>
                                      </p:cBhvr>
                                    </p:cmd>
                                  </p:childTnLst>
                                </p:cTn>
                              </p:par>
                            </p:childTnLst>
                          </p:cTn>
                        </p:par>
                      </p:childTnLst>
                    </p:cTn>
                  </p:par>
                </p:childTnLst>
              </p:cTn>
              <p:prevCondLst>
                <p:cond evt="onPrev" delay="2808">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13"/>
                </p:tgtEl>
              </p:cMediaNode>
            </p:audio>
            <p:audio>
              <p:cMediaNode vol="80000">
                <p:cTn id="21" fill="hold" display="0">
                  <p:stCondLst>
                    <p:cond delay="indefinite"/>
                  </p:stCondLst>
                  <p:endCondLst>
                    <p:cond evt="onStopAudio" delay="0">
                      <p:tgtEl>
                        <p:sldTgt/>
                      </p:tgtEl>
                    </p:cond>
                  </p:endCondLst>
                </p:cTn>
                <p:tgtEl>
                  <p:spTgt spid="14"/>
                </p:tgtEl>
              </p:cMediaNode>
            </p:audio>
          </p:childTnLst>
        </p:cTn>
      </p:par>
    </p:tnLst>
    <p:bldLst>
      <p:bldP spid="2" grpId="0"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1.2"/>
  <p:tag name="ISPRING_ULTRA_SCORM_COURSE_ID" val="C125DC14-71A5-4516-B7B1-E038238EAA9C"/>
  <p:tag name="ISPRING_CMI5_LAUNCH_METHOD" val="any window"/>
  <p:tag name="ISPRING_SCORM_ENDPOINT" val="&lt;endpoint&gt;&lt;enable&gt;0&lt;/enable&gt;&lt;lrs&gt;http://&lt;/lrs&gt;&lt;auth&gt;0&lt;/auth&gt;&lt;login&gt;&lt;/login&gt;&lt;password&gt;&lt;/password&gt;&lt;key&gt;&lt;/key&gt;&lt;name&gt;&lt;/name&gt;&lt;email&gt;&lt;/email&gt;&lt;/endpoint&gt;&#10;"/>
  <p:tag name="ISPRING_SCORM_RATE_SLIDES" val="1"/>
  <p:tag name="ISPRINGCLOUDFOLDERID" val="1"/>
  <p:tag name="ISPRINGONLINEFOLDERID" val="1"/>
  <p:tag name="ISPRING_OUTPUT_FOLDER" val="[[&quot;\n\uFFFD\uFFFDj{C10BDF9C-3647-451D-8B65-8C6CB282298B}&quot;,&quot;C:\\Users\\Pantelis\\OneDrive\\Documents\\Presentation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PASSING_SCORE" val="100.000000"/>
  <p:tag name="ISPRING_PRESENTATION_TITLE" val="ID-Health-Modules-temp-v01-Easy"/>
  <p:tag name="ISPRING_FIRST_PUBLISH" val="1"/>
  <p:tag name="ISPRING_SCORM_RATE_QUIZZES" val="0"/>
</p:tagLst>
</file>

<file path=ppt/tags/tag2.xml><?xml version="1.0" encoding="utf-8"?>
<p:tagLst xmlns:a="http://schemas.openxmlformats.org/drawingml/2006/main" xmlns:r="http://schemas.openxmlformats.org/officeDocument/2006/relationships" xmlns:p="http://schemas.openxmlformats.org/presentationml/2006/main">
  <p:tag name="QNUM" val="1"/>
  <p:tag name="CORRECT" val="agree"/>
</p:tagLst>
</file>

<file path=ppt/tags/tag3.xml><?xml version="1.0" encoding="utf-8"?>
<p:tagLst xmlns:a="http://schemas.openxmlformats.org/drawingml/2006/main" xmlns:r="http://schemas.openxmlformats.org/officeDocument/2006/relationships" xmlns:p="http://schemas.openxmlformats.org/presentationml/2006/main">
  <p:tag name="QNUM" val="2"/>
  <p:tag name="CORRECT" val="agree"/>
</p:tagLst>
</file>

<file path=ppt/tags/tag4.xml><?xml version="1.0" encoding="utf-8"?>
<p:tagLst xmlns:a="http://schemas.openxmlformats.org/drawingml/2006/main" xmlns:r="http://schemas.openxmlformats.org/officeDocument/2006/relationships" xmlns:p="http://schemas.openxmlformats.org/presentationml/2006/main">
  <p:tag name="QNUM" val="3"/>
  <p:tag name="CORRECT" val="agree"/>
</p:tagLst>
</file>

<file path=ppt/tags/tag5.xml><?xml version="1.0" encoding="utf-8"?>
<p:tagLst xmlns:a="http://schemas.openxmlformats.org/drawingml/2006/main" xmlns:r="http://schemas.openxmlformats.org/officeDocument/2006/relationships" xmlns:p="http://schemas.openxmlformats.org/presentationml/2006/main">
  <p:tag name="QNUM" val="4"/>
  <p:tag name="CORRECT" val="agree"/>
</p:tagLst>
</file>

<file path=ppt/tags/tag6.xml><?xml version="1.0" encoding="utf-8"?>
<p:tagLst xmlns:a="http://schemas.openxmlformats.org/drawingml/2006/main" xmlns:r="http://schemas.openxmlformats.org/officeDocument/2006/relationships" xmlns:p="http://schemas.openxmlformats.org/presentationml/2006/main">
  <p:tag name="QNUM" val="5"/>
  <p:tag name="CORRECT" val="agree"/>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2159</TotalTime>
  <Words>789</Words>
  <Application>Microsoft Office PowerPoint</Application>
  <PresentationFormat>Widescreen</PresentationFormat>
  <Paragraphs>54</Paragraphs>
  <Slides>7</Slides>
  <Notes>7</Notes>
  <HiddenSlides>0</HiddenSlides>
  <MMClips>19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Wingdings</vt:lpstr>
      <vt:lpstr>Θέμα του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ID-Health-Modules-temp-v01-Easy</dc:title>
  <dc:creator>Pantelis Balaouras</dc:creator>
  <cp:lastModifiedBy>Pantelis Balaouras</cp:lastModifiedBy>
  <cp:revision>26</cp:revision>
  <dcterms:created xsi:type="dcterms:W3CDTF">2025-05-12T15:24:27Z</dcterms:created>
  <dcterms:modified xsi:type="dcterms:W3CDTF">2026-02-18T15:05:17Z</dcterms:modified>
</cp:coreProperties>
</file>