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72" r:id="rId2"/>
    <p:sldId id="302" r:id="rId3"/>
    <p:sldId id="315" r:id="rId4"/>
    <p:sldId id="318" r:id="rId5"/>
    <p:sldId id="319" r:id="rId6"/>
    <p:sldId id="321" r:id="rId7"/>
    <p:sldId id="314" r:id="rId8"/>
  </p:sldIdLst>
  <p:sldSz cx="12192000" cy="6858000"/>
  <p:notesSz cx="6858000" cy="9144000"/>
  <p:custDataLst>
    <p:tags r:id="rId10"/>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B5C"/>
    <a:srgbClr val="008379"/>
    <a:srgbClr val="C8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32C24-9FDE-4DA4-98B8-7288D59163E2}" v="149" dt="2026-02-08T11:57:47.518"/>
    <p1510:client id="{562EAE77-3515-40AB-89A2-B4AC7676DE44}" v="391" dt="2026-02-08T19:14:15.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2" autoAdjust="0"/>
    <p:restoredTop sz="73291" autoAdjust="0"/>
  </p:normalViewPr>
  <p:slideViewPr>
    <p:cSldViewPr snapToGrid="0">
      <p:cViewPr varScale="1">
        <p:scale>
          <a:sx n="74" d="100"/>
          <a:sy n="74" d="100"/>
        </p:scale>
        <p:origin x="115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A0D99CED-5742-4B2D-87B7-DC9A9415253F}" type="datetimeFigureOut">
              <a:rPr lang="el-GR" smtClean="0"/>
              <a:pPr/>
              <a:t>18/2/2026</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828864C7-3637-46C8-87DC-E590609AC6BD}" type="slidenum">
              <a:rPr lang="el-GR" smtClean="0"/>
              <a:pPr/>
              <a:t>‹#›</a:t>
            </a:fld>
            <a:endParaRPr lang="el-GR" dirty="0"/>
          </a:p>
        </p:txBody>
      </p:sp>
    </p:spTree>
    <p:extLst>
      <p:ext uri="{BB962C8B-B14F-4D97-AF65-F5344CB8AC3E}">
        <p14:creationId xmlns:p14="http://schemas.microsoft.com/office/powerpoint/2010/main" val="281929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Now it is time for the quizzes!!
Each quiz has one question!!
There are three answers!!
Only one answer is correct!!
Click on the answer you think is correct!!
Let’s start.</a:t>
            </a:r>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t>1</a:t>
            </a:fld>
            <a:endParaRPr lang="el-GR"/>
          </a:p>
        </p:txBody>
      </p:sp>
    </p:spTree>
    <p:extLst>
      <p:ext uri="{BB962C8B-B14F-4D97-AF65-F5344CB8AC3E}">
        <p14:creationId xmlns:p14="http://schemas.microsoft.com/office/powerpoint/2010/main" val="31247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DF5D5-0D4A-A537-A14A-18C68AF33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1021E-B6C3-8E07-5073-1092F4119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16AE7-56A5-DC51-E612-C2878AC009D2}"/>
              </a:ext>
            </a:extLst>
          </p:cNvPr>
          <p:cNvSpPr>
            <a:spLocks noGrp="1"/>
          </p:cNvSpPr>
          <p:nvPr>
            <p:ph type="body" idx="1"/>
          </p:nvPr>
        </p:nvSpPr>
        <p:spPr/>
        <p:txBody>
          <a:bodyPr/>
          <a:lstStyle/>
          <a:p>
            <a:r>
              <a:rPr lang="en-US"/>
              <a:t>What does Digital Health mean?
!! Option A:
! It means Doing sports without technology.
! If you agree, click the blue box.
! Or
!! Option B:
! It means using technology to support health.
!If you agree, click the orange box.
! Or
!! Option C:
! It means using technology to support health.
!If you agree, click the brown box.</a:t>
            </a:r>
            <a:endParaRPr lang="en-US" dirty="0"/>
          </a:p>
        </p:txBody>
      </p:sp>
      <p:sp>
        <p:nvSpPr>
          <p:cNvPr id="4" name="Slide Number Placeholder 3">
            <a:extLst>
              <a:ext uri="{FF2B5EF4-FFF2-40B4-BE49-F238E27FC236}">
                <a16:creationId xmlns:a16="http://schemas.microsoft.com/office/drawing/2014/main" id="{FE20198A-F16E-119C-33B0-EE4B8A0140A8}"/>
              </a:ext>
            </a:extLst>
          </p:cNvPr>
          <p:cNvSpPr>
            <a:spLocks noGrp="1"/>
          </p:cNvSpPr>
          <p:nvPr>
            <p:ph type="sldNum" sz="quarter" idx="5"/>
          </p:nvPr>
        </p:nvSpPr>
        <p:spPr/>
        <p:txBody>
          <a:bodyPr/>
          <a:lstStyle/>
          <a:p>
            <a:fld id="{828864C7-3637-46C8-87DC-E590609AC6BD}" type="slidenum">
              <a:rPr lang="el-GR" smtClean="0"/>
              <a:pPr/>
              <a:t>2</a:t>
            </a:fld>
            <a:endParaRPr lang="el-GR" dirty="0"/>
          </a:p>
        </p:txBody>
      </p:sp>
    </p:spTree>
    <p:extLst>
      <p:ext uri="{BB962C8B-B14F-4D97-AF65-F5344CB8AC3E}">
        <p14:creationId xmlns:p14="http://schemas.microsoft.com/office/powerpoint/2010/main" val="205117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892C0-6FD7-EBDD-0497-712110E66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304F7-4A32-1FDC-D7BB-DB988F0B1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F0115-9F4A-16CC-C7D4-522055A0C22C}"/>
              </a:ext>
            </a:extLst>
          </p:cNvPr>
          <p:cNvSpPr>
            <a:spLocks noGrp="1"/>
          </p:cNvSpPr>
          <p:nvPr>
            <p:ph type="body" idx="1"/>
          </p:nvPr>
        </p:nvSpPr>
        <p:spPr/>
        <p:txBody>
          <a:bodyPr/>
          <a:lstStyle/>
          <a:p>
            <a:r>
              <a:rPr lang="en-US"/>
              <a:t>Which of these is a Digital Health tool?
!! Option A: Fitness band! If you agree, click the blue box.
! Or
!! Option B: Yes.! Paper calendar! If you agree, click the orange box.
! Or
!! Option C: ! Mercury thermometer! If you agree, click the brown box.</a:t>
            </a:r>
            <a:endParaRPr lang="el-GR" dirty="0"/>
          </a:p>
        </p:txBody>
      </p:sp>
      <p:sp>
        <p:nvSpPr>
          <p:cNvPr id="4" name="Slide Number Placeholder 3">
            <a:extLst>
              <a:ext uri="{FF2B5EF4-FFF2-40B4-BE49-F238E27FC236}">
                <a16:creationId xmlns:a16="http://schemas.microsoft.com/office/drawing/2014/main" id="{1B59307B-2799-E358-01DA-0B4A02ABCF44}"/>
              </a:ext>
            </a:extLst>
          </p:cNvPr>
          <p:cNvSpPr>
            <a:spLocks noGrp="1"/>
          </p:cNvSpPr>
          <p:nvPr>
            <p:ph type="sldNum" sz="quarter" idx="5"/>
          </p:nvPr>
        </p:nvSpPr>
        <p:spPr/>
        <p:txBody>
          <a:bodyPr/>
          <a:lstStyle/>
          <a:p>
            <a:fld id="{828864C7-3637-46C8-87DC-E590609AC6BD}" type="slidenum">
              <a:rPr lang="el-GR" smtClean="0"/>
              <a:pPr/>
              <a:t>3</a:t>
            </a:fld>
            <a:endParaRPr lang="el-GR" dirty="0"/>
          </a:p>
        </p:txBody>
      </p:sp>
    </p:spTree>
    <p:extLst>
      <p:ext uri="{BB962C8B-B14F-4D97-AF65-F5344CB8AC3E}">
        <p14:creationId xmlns:p14="http://schemas.microsoft.com/office/powerpoint/2010/main" val="380681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C29C9-C4C8-C3C8-C2E7-668C14314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366AF-D2B1-A68C-1598-275C3A58C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CDD7E-947F-8EEF-FABD-CBB8641F5E0B}"/>
              </a:ext>
            </a:extLst>
          </p:cNvPr>
          <p:cNvSpPr>
            <a:spLocks noGrp="1"/>
          </p:cNvSpPr>
          <p:nvPr>
            <p:ph type="body" idx="1"/>
          </p:nvPr>
        </p:nvSpPr>
        <p:spPr/>
        <p:txBody>
          <a:bodyPr/>
          <a:lstStyle/>
          <a:p>
            <a:r>
              <a:rPr lang="en-US"/>
              <a:t>Why is it helpful to track data like weight or blood pressure over time?
!! Option A:! To shop more ! If you agree, click the blue box.
!Or
!!Option B:! To see changes and prevent problems ! If you agree, click the orange box.
!Or
!!Option C:! To share photos online! If you agree, click the brown box.</a:t>
            </a:r>
            <a:endParaRPr lang="en-US" dirty="0"/>
          </a:p>
        </p:txBody>
      </p:sp>
      <p:sp>
        <p:nvSpPr>
          <p:cNvPr id="4" name="Slide Number Placeholder 3">
            <a:extLst>
              <a:ext uri="{FF2B5EF4-FFF2-40B4-BE49-F238E27FC236}">
                <a16:creationId xmlns:a16="http://schemas.microsoft.com/office/drawing/2014/main" id="{CC553048-DCD1-195D-0BF7-E84161777E2C}"/>
              </a:ext>
            </a:extLst>
          </p:cNvPr>
          <p:cNvSpPr>
            <a:spLocks noGrp="1"/>
          </p:cNvSpPr>
          <p:nvPr>
            <p:ph type="sldNum" sz="quarter" idx="5"/>
          </p:nvPr>
        </p:nvSpPr>
        <p:spPr/>
        <p:txBody>
          <a:bodyPr/>
          <a:lstStyle/>
          <a:p>
            <a:fld id="{828864C7-3637-46C8-87DC-E590609AC6BD}" type="slidenum">
              <a:rPr lang="el-GR" smtClean="0"/>
              <a:pPr/>
              <a:t>4</a:t>
            </a:fld>
            <a:endParaRPr lang="el-GR" dirty="0"/>
          </a:p>
        </p:txBody>
      </p:sp>
    </p:spTree>
    <p:extLst>
      <p:ext uri="{BB962C8B-B14F-4D97-AF65-F5344CB8AC3E}">
        <p14:creationId xmlns:p14="http://schemas.microsoft.com/office/powerpoint/2010/main" val="2439135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53387-9F90-1739-FC89-466E30C00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84D33-68DF-1690-0F9F-F76DAC8C3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E616C-C5CE-1052-EA60-A031AB0AB72C}"/>
              </a:ext>
            </a:extLst>
          </p:cNvPr>
          <p:cNvSpPr>
            <a:spLocks noGrp="1"/>
          </p:cNvSpPr>
          <p:nvPr>
            <p:ph type="body" idx="1"/>
          </p:nvPr>
        </p:nvSpPr>
        <p:spPr/>
        <p:txBody>
          <a:bodyPr/>
          <a:lstStyle/>
          <a:p>
            <a:r>
              <a:rPr lang="en-US"/>
              <a:t>Which app helps you track steps, sleep, and heart rate?
!! Option A:!  Google Fit
! If you agree, click the blue box.
!Or
!! Option B:! Paint.
! If you agree, click the orange box.
!Or
!! Option C:!  WhatsApp.
! If you agree, click the brown box.</a:t>
            </a:r>
            <a:endParaRPr lang="el-GR" dirty="0"/>
          </a:p>
        </p:txBody>
      </p:sp>
      <p:sp>
        <p:nvSpPr>
          <p:cNvPr id="4" name="Slide Number Placeholder 3">
            <a:extLst>
              <a:ext uri="{FF2B5EF4-FFF2-40B4-BE49-F238E27FC236}">
                <a16:creationId xmlns:a16="http://schemas.microsoft.com/office/drawing/2014/main" id="{3EFFDD9A-7789-E256-9AF2-00097CE7339D}"/>
              </a:ext>
            </a:extLst>
          </p:cNvPr>
          <p:cNvSpPr>
            <a:spLocks noGrp="1"/>
          </p:cNvSpPr>
          <p:nvPr>
            <p:ph type="sldNum" sz="quarter" idx="5"/>
          </p:nvPr>
        </p:nvSpPr>
        <p:spPr/>
        <p:txBody>
          <a:bodyPr/>
          <a:lstStyle/>
          <a:p>
            <a:fld id="{828864C7-3637-46C8-87DC-E590609AC6BD}" type="slidenum">
              <a:rPr lang="el-GR" smtClean="0"/>
              <a:pPr/>
              <a:t>5</a:t>
            </a:fld>
            <a:endParaRPr lang="el-GR" dirty="0"/>
          </a:p>
        </p:txBody>
      </p:sp>
    </p:spTree>
    <p:extLst>
      <p:ext uri="{BB962C8B-B14F-4D97-AF65-F5344CB8AC3E}">
        <p14:creationId xmlns:p14="http://schemas.microsoft.com/office/powerpoint/2010/main" val="33309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24EC4-8200-CCEC-4368-11F45CF12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AA82F-5737-FC80-20B0-6DD80D023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87C98-430B-4676-520E-64F28302C0A2}"/>
              </a:ext>
            </a:extLst>
          </p:cNvPr>
          <p:cNvSpPr>
            <a:spLocks noGrp="1"/>
          </p:cNvSpPr>
          <p:nvPr>
            <p:ph type="body" idx="1"/>
          </p:nvPr>
        </p:nvSpPr>
        <p:spPr/>
        <p:txBody>
          <a:bodyPr/>
          <a:lstStyle/>
          <a:p>
            <a:r>
              <a:rPr lang="en-US"/>
              <a:t>What does a blood pressure monitor do?
!! Option A:!  Measures your blood pressure.
! If you agree, click the blue box.
!Or
!! Option B:! Counts your steps! If you agree, click the orange box.
!Or
!! Option C:! Plays music! If you agree, click the brown box.</a:t>
            </a:r>
            <a:endParaRPr lang="el-GR" dirty="0"/>
          </a:p>
        </p:txBody>
      </p:sp>
      <p:sp>
        <p:nvSpPr>
          <p:cNvPr id="4" name="Slide Number Placeholder 3">
            <a:extLst>
              <a:ext uri="{FF2B5EF4-FFF2-40B4-BE49-F238E27FC236}">
                <a16:creationId xmlns:a16="http://schemas.microsoft.com/office/drawing/2014/main" id="{1589D371-90FE-2FFC-D5C0-5D30A792D04B}"/>
              </a:ext>
            </a:extLst>
          </p:cNvPr>
          <p:cNvSpPr>
            <a:spLocks noGrp="1"/>
          </p:cNvSpPr>
          <p:nvPr>
            <p:ph type="sldNum" sz="quarter" idx="5"/>
          </p:nvPr>
        </p:nvSpPr>
        <p:spPr/>
        <p:txBody>
          <a:bodyPr/>
          <a:lstStyle/>
          <a:p>
            <a:fld id="{828864C7-3637-46C8-87DC-E590609AC6BD}" type="slidenum">
              <a:rPr lang="el-GR" smtClean="0"/>
              <a:pPr/>
              <a:t>6</a:t>
            </a:fld>
            <a:endParaRPr lang="el-GR" dirty="0"/>
          </a:p>
        </p:txBody>
      </p:sp>
    </p:spTree>
    <p:extLst>
      <p:ext uri="{BB962C8B-B14F-4D97-AF65-F5344CB8AC3E}">
        <p14:creationId xmlns:p14="http://schemas.microsoft.com/office/powerpoint/2010/main" val="327461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You have finished the quizzes !!
Did you like them?!</a:t>
            </a:r>
          </a:p>
          <a:p>
            <a:endParaRPr lang="en-US"/>
          </a:p>
          <a:p>
            <a:r>
              <a:rPr lang="en-US"/>
              <a:t>!!!Want to start again? !
Click the green button on the left.!!</a:t>
            </a:r>
          </a:p>
          <a:p>
            <a:endParaRPr lang="en-US"/>
          </a:p>
          <a:p>
            <a:r>
              <a:rPr lang="en-US"/>
              <a:t>!!! To leave, click the grey exit button on the right.</a:t>
            </a:r>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pPr/>
              <a:t>7</a:t>
            </a:fld>
            <a:endParaRPr lang="el-GR" dirty="0"/>
          </a:p>
        </p:txBody>
      </p:sp>
    </p:spTree>
    <p:extLst>
      <p:ext uri="{BB962C8B-B14F-4D97-AF65-F5344CB8AC3E}">
        <p14:creationId xmlns:p14="http://schemas.microsoft.com/office/powerpoint/2010/main" val="561292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B205E3-FE73-31A2-B930-DA6381067D6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7A16315-D4BE-2B5B-E33D-142AF0B55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C182019-1223-DF3B-87A4-77B9001A0133}"/>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3662B22D-32F0-35CC-BD49-0D190216B6D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D539382-A264-06BA-C44F-8156804A5C7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77525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4F170E-FB86-0D2E-5A37-7F7B2ECDCB3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751094F-CC4D-A3BE-86B9-58F5D6ECC2C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69205B9-55C8-4E59-DEAF-CA613DC4496C}"/>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985A8092-E035-B5A5-184C-136BC5BE233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E262E51-DC01-EF84-C648-D4590E236F7F}"/>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6601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BEAA2E1-29D0-945F-4931-E3C0605CC75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0F388C1-9A57-3FAE-3666-3B1F0C5A522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13717AB-7C32-3742-35FC-6B6379611956}"/>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06763FE6-8F53-8E7F-4B0D-804D4E50D83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7EE995-C523-4D8F-250A-B6FAC9F4C600}"/>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263566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79EC91-155C-7044-77C7-F8F949C9456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68054EC-526F-A5BF-6764-8DE479B8E25C}"/>
              </a:ext>
            </a:extLst>
          </p:cNvPr>
          <p:cNvSpPr>
            <a:spLocks noGrp="1"/>
          </p:cNvSpPr>
          <p:nvPr>
            <p:ph idx="1"/>
          </p:nvPr>
        </p:nvSpPr>
        <p:spPr/>
        <p:txBody>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2F42414-F745-81F3-F243-35F50762FF5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1BD7EF3A-B28B-2522-7AC4-6FCF2A284D4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1C47F39-B5F1-ED37-E701-D46F912E617E}"/>
              </a:ext>
            </a:extLst>
          </p:cNvPr>
          <p:cNvSpPr>
            <a:spLocks noGrp="1"/>
          </p:cNvSpPr>
          <p:nvPr>
            <p:ph type="sldNum" sz="quarter" idx="12"/>
          </p:nvPr>
        </p:nvSpPr>
        <p:spPr/>
        <p:txBody>
          <a:bodyPr/>
          <a:lstStyle/>
          <a:p>
            <a:fld id="{5048CFBF-5174-4096-BACC-D7145D5BECC4}" type="slidenum">
              <a:rPr lang="el-GR" smtClean="0"/>
              <a:t>‹#›</a:t>
            </a:fld>
            <a:endParaRPr lang="el-GR"/>
          </a:p>
        </p:txBody>
      </p:sp>
      <p:pic>
        <p:nvPicPr>
          <p:cNvPr id="9" name="Grafik 14" descr="Ein Bild, das Schrift, Grafiken, Text, Logo enthält.&#10;&#10;Beschreibung automatisch generiert.">
            <a:extLst>
              <a:ext uri="{FF2B5EF4-FFF2-40B4-BE49-F238E27FC236}">
                <a16:creationId xmlns:a16="http://schemas.microsoft.com/office/drawing/2014/main" id="{B8F6D454-658E-2F15-7E42-83A2AEEDE788}"/>
              </a:ext>
            </a:extLst>
          </p:cNvPr>
          <p:cNvPicPr>
            <a:picLocks noChangeAspect="1"/>
          </p:cNvPicPr>
          <p:nvPr userDrawn="1"/>
        </p:nvPicPr>
        <p:blipFill>
          <a:blip r:embed="rId2"/>
          <a:stretch>
            <a:fillRect/>
          </a:stretch>
        </p:blipFill>
        <p:spPr>
          <a:xfrm>
            <a:off x="40035" y="6005451"/>
            <a:ext cx="844008" cy="933751"/>
          </a:xfrm>
          <a:prstGeom prst="rect">
            <a:avLst/>
          </a:prstGeom>
        </p:spPr>
      </p:pic>
      <p:sp>
        <p:nvSpPr>
          <p:cNvPr id="11" name="TextBox 10">
            <a:extLst>
              <a:ext uri="{FF2B5EF4-FFF2-40B4-BE49-F238E27FC236}">
                <a16:creationId xmlns:a16="http://schemas.microsoft.com/office/drawing/2014/main" id="{D36AE490-9BDD-D043-5176-FE058A13D23E}"/>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07192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E1F620-7E2B-987F-7EDD-9063EEE0851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5AF2037-5F93-F817-D1E1-E79F0D768D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8ADE5C4-27B6-D4ED-5A5A-06EFD3B7831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653124E2-B6B0-BB64-A5DC-B6624B85C3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D53DD68-8592-F5B4-A0F0-CE70BA52C40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88380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F8460-57EA-9E12-9E3D-3D1C20B38CE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B4E4CEF-DA13-CE7B-3CD9-33E886CE1BC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06708A4-A5D2-CACE-E328-C09A7B3D274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88B7647-F30E-CB68-AF8F-90F3439CA8B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87D44B63-0E2E-D5B0-583E-77E970C0612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5D4E301-6B26-CDCF-7378-9A2B71E25EC3}"/>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8" name="TextBox 7">
            <a:extLst>
              <a:ext uri="{FF2B5EF4-FFF2-40B4-BE49-F238E27FC236}">
                <a16:creationId xmlns:a16="http://schemas.microsoft.com/office/drawing/2014/main" id="{BEFD58F3-1254-7674-E605-681F300584D3}"/>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48790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F4C102-0247-654D-992D-6D2E9AD0944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46666BE-A9F4-C9CA-1FEC-0DE49DC67D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4FD4171-4584-1C98-1250-B70D9C16698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650C29-249B-9313-71B9-9C7CA371A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C519713-3FB9-E4F8-6A6A-81F92B75D13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715632D-4AEA-7092-34D1-F8E81ED5E04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8" name="Θέση υποσέλιδου 7">
            <a:extLst>
              <a:ext uri="{FF2B5EF4-FFF2-40B4-BE49-F238E27FC236}">
                <a16:creationId xmlns:a16="http://schemas.microsoft.com/office/drawing/2014/main" id="{DA42C56A-BC35-D391-29C4-58E94115316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1BA930B-1F7F-7C6D-ABBD-CFC259F04DC6}"/>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10" name="TextBox 9">
            <a:extLst>
              <a:ext uri="{FF2B5EF4-FFF2-40B4-BE49-F238E27FC236}">
                <a16:creationId xmlns:a16="http://schemas.microsoft.com/office/drawing/2014/main" id="{9640545D-036C-F461-EFCE-7685BB1F31DC}"/>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407578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A4C4AB-788D-A29C-E7A4-DBE0E169024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FF7B397-0931-18FA-B573-9CC1125D088B}"/>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4" name="Θέση υποσέλιδου 3">
            <a:extLst>
              <a:ext uri="{FF2B5EF4-FFF2-40B4-BE49-F238E27FC236}">
                <a16:creationId xmlns:a16="http://schemas.microsoft.com/office/drawing/2014/main" id="{DB0F1B7D-6A63-48A8-CFA8-1F9BC16B9E4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18C4E5A-DA22-A2BE-99DA-8A4EA3446EBC}"/>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04039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9E04A75-FE4B-3DE8-3BB0-9197FB71EDA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3" name="Θέση υποσέλιδου 2">
            <a:extLst>
              <a:ext uri="{FF2B5EF4-FFF2-40B4-BE49-F238E27FC236}">
                <a16:creationId xmlns:a16="http://schemas.microsoft.com/office/drawing/2014/main" id="{26FC09B2-CAF3-A448-9C05-37B7FD18C63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7514BFF-FE0B-5472-745C-DC88813AA2E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40587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A32B13-ABC4-0DEF-4508-5BE19B9E133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3ECD20B-AD44-4B4F-0483-7597BC786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9E59F20-126C-6D57-BF90-D8F2A08D2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1603F5B-2C75-21DA-8F96-3FE980F72F94}"/>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6109CE61-04B0-FE05-42BA-227C652A6F3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20FFCDF-4940-3714-E7FE-46EC5607A80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62737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EE1A65-DFB8-5ADE-5231-6D2920AD7E0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9490515-ADA8-5E2A-B2DD-A86CB520D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CD883E0-0B02-47BB-E0CC-4732BC672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9C17FD0-5334-B6DD-70F8-89EA3038DAD8}"/>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0E948525-CE6E-4488-4D8E-47F98BC1D07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A05DDE-30AE-BCBD-1EE0-7406024E6F4B}"/>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17370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54DCD97-3406-C8D8-332C-4E5ECADEF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FE41428-FE0F-7496-173F-F968AFE3C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5AF96E6-75E9-A6E7-950D-15B49EC79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555E6F8-9B77-4269-A12A-518C1183BDC0}" type="datetimeFigureOut">
              <a:rPr lang="el-GR" smtClean="0"/>
              <a:pPr/>
              <a:t>18/2/2026</a:t>
            </a:fld>
            <a:endParaRPr lang="el-GR" dirty="0"/>
          </a:p>
        </p:txBody>
      </p:sp>
      <p:sp>
        <p:nvSpPr>
          <p:cNvPr id="5" name="Θέση υποσέλιδου 4">
            <a:extLst>
              <a:ext uri="{FF2B5EF4-FFF2-40B4-BE49-F238E27FC236}">
                <a16:creationId xmlns:a16="http://schemas.microsoft.com/office/drawing/2014/main" id="{019AB214-585B-7FD2-D77F-027D1BF29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l-GR" dirty="0"/>
          </a:p>
        </p:txBody>
      </p:sp>
      <p:sp>
        <p:nvSpPr>
          <p:cNvPr id="6" name="Θέση αριθμού διαφάνειας 5">
            <a:extLst>
              <a:ext uri="{FF2B5EF4-FFF2-40B4-BE49-F238E27FC236}">
                <a16:creationId xmlns:a16="http://schemas.microsoft.com/office/drawing/2014/main" id="{09FF0E5C-5FC4-A4FA-F6FD-4F1471BDD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5048CFBF-5174-4096-BACC-D7145D5BECC4}" type="slidenum">
              <a:rPr lang="el-GR" smtClean="0"/>
              <a:pPr/>
              <a:t>‹#›</a:t>
            </a:fld>
            <a:endParaRPr lang="el-GR" dirty="0"/>
          </a:p>
        </p:txBody>
      </p:sp>
    </p:spTree>
    <p:extLst>
      <p:ext uri="{BB962C8B-B14F-4D97-AF65-F5344CB8AC3E}">
        <p14:creationId xmlns:p14="http://schemas.microsoft.com/office/powerpoint/2010/main" val="1759770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8379"/>
          </a:solidFill>
          <a:latin typeface="Calibri" panose="020F050202020403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2.mp3"/><Relationship Id="rId7" Type="http://schemas.openxmlformats.org/officeDocument/2006/relationships/audio" Target="../media/media4.mp3"/><Relationship Id="rId2" Type="http://schemas.microsoft.com/office/2007/relationships/media" Target="../media/media2.mp3"/><Relationship Id="rId1" Type="http://schemas.openxmlformats.org/officeDocument/2006/relationships/tags" Target="../tags/tag2.xml"/><Relationship Id="rId6" Type="http://schemas.microsoft.com/office/2007/relationships/media" Target="../media/media4.mp3"/><Relationship Id="rId5" Type="http://schemas.openxmlformats.org/officeDocument/2006/relationships/audio" Target="../media/media3.mp3"/><Relationship Id="rId10" Type="http://schemas.openxmlformats.org/officeDocument/2006/relationships/image" Target="../media/image7.png"/><Relationship Id="rId4" Type="http://schemas.microsoft.com/office/2007/relationships/media" Target="../media/media3.mp3"/><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5.mp3"/><Relationship Id="rId7" Type="http://schemas.openxmlformats.org/officeDocument/2006/relationships/audio" Target="../media/media7.mp3"/><Relationship Id="rId2" Type="http://schemas.microsoft.com/office/2007/relationships/media" Target="../media/media5.mp3"/><Relationship Id="rId1" Type="http://schemas.openxmlformats.org/officeDocument/2006/relationships/tags" Target="../tags/tag3.xml"/><Relationship Id="rId6" Type="http://schemas.microsoft.com/office/2007/relationships/media" Target="../media/media7.mp3"/><Relationship Id="rId5" Type="http://schemas.openxmlformats.org/officeDocument/2006/relationships/audio" Target="../media/media6.mp3"/><Relationship Id="rId10" Type="http://schemas.openxmlformats.org/officeDocument/2006/relationships/image" Target="../media/image7.png"/><Relationship Id="rId4" Type="http://schemas.microsoft.com/office/2007/relationships/media" Target="../media/media6.mp3"/><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8.mp3"/><Relationship Id="rId7" Type="http://schemas.openxmlformats.org/officeDocument/2006/relationships/audio" Target="../media/media10.mp3"/><Relationship Id="rId2" Type="http://schemas.microsoft.com/office/2007/relationships/media" Target="../media/media8.mp3"/><Relationship Id="rId1" Type="http://schemas.openxmlformats.org/officeDocument/2006/relationships/tags" Target="../tags/tag4.xml"/><Relationship Id="rId6" Type="http://schemas.microsoft.com/office/2007/relationships/media" Target="../media/media10.mp3"/><Relationship Id="rId5" Type="http://schemas.openxmlformats.org/officeDocument/2006/relationships/audio" Target="../media/media9.mp3"/><Relationship Id="rId10" Type="http://schemas.openxmlformats.org/officeDocument/2006/relationships/image" Target="../media/image7.png"/><Relationship Id="rId4" Type="http://schemas.microsoft.com/office/2007/relationships/media" Target="../media/media9.mp3"/><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1.mp3"/><Relationship Id="rId7" Type="http://schemas.openxmlformats.org/officeDocument/2006/relationships/audio" Target="../media/media13.mp3"/><Relationship Id="rId2" Type="http://schemas.microsoft.com/office/2007/relationships/media" Target="../media/media11.mp3"/><Relationship Id="rId1" Type="http://schemas.openxmlformats.org/officeDocument/2006/relationships/tags" Target="../tags/tag5.xml"/><Relationship Id="rId6" Type="http://schemas.microsoft.com/office/2007/relationships/media" Target="../media/media13.mp3"/><Relationship Id="rId5" Type="http://schemas.openxmlformats.org/officeDocument/2006/relationships/audio" Target="../media/media12.mp3"/><Relationship Id="rId10" Type="http://schemas.openxmlformats.org/officeDocument/2006/relationships/image" Target="../media/image7.png"/><Relationship Id="rId4" Type="http://schemas.microsoft.com/office/2007/relationships/media" Target="../media/media12.mp3"/><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4.mp3"/><Relationship Id="rId7" Type="http://schemas.openxmlformats.org/officeDocument/2006/relationships/audio" Target="../media/media16.mp3"/><Relationship Id="rId2" Type="http://schemas.microsoft.com/office/2007/relationships/media" Target="../media/media14.mp3"/><Relationship Id="rId1" Type="http://schemas.openxmlformats.org/officeDocument/2006/relationships/tags" Target="../tags/tag6.xml"/><Relationship Id="rId6" Type="http://schemas.microsoft.com/office/2007/relationships/media" Target="../media/media16.mp3"/><Relationship Id="rId5" Type="http://schemas.openxmlformats.org/officeDocument/2006/relationships/audio" Target="../media/media15.mp3"/><Relationship Id="rId10" Type="http://schemas.openxmlformats.org/officeDocument/2006/relationships/image" Target="../media/image7.png"/><Relationship Id="rId4" Type="http://schemas.microsoft.com/office/2007/relationships/media" Target="../media/media15.mp3"/><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8.mp3"/><Relationship Id="rId7" Type="http://schemas.openxmlformats.org/officeDocument/2006/relationships/slideLayout" Target="../slideLayouts/slideLayout7.xml"/><Relationship Id="rId12" Type="http://schemas.openxmlformats.org/officeDocument/2006/relationships/image" Target="../media/image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audio" Target="../media/media19.mp3"/><Relationship Id="rId11" Type="http://schemas.openxmlformats.org/officeDocument/2006/relationships/image" Target="../media/image10.png"/><Relationship Id="rId5" Type="http://schemas.microsoft.com/office/2007/relationships/media" Target="../media/media19.mp3"/><Relationship Id="rId10" Type="http://schemas.openxmlformats.org/officeDocument/2006/relationships/image" Target="../media/image3.jpg"/><Relationship Id="rId4" Type="http://schemas.openxmlformats.org/officeDocument/2006/relationships/audio" Target="../media/media18.mp3"/><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AI-generated content may be incorrect.">
            <a:extLst>
              <a:ext uri="{FF2B5EF4-FFF2-40B4-BE49-F238E27FC236}">
                <a16:creationId xmlns:a16="http://schemas.microsoft.com/office/drawing/2014/main" id="{E22694FA-F40A-7A75-255E-B7FBDC134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189" y="904606"/>
            <a:ext cx="7588238" cy="5048788"/>
          </a:xfrm>
          <a:prstGeom prst="rect">
            <a:avLst/>
          </a:prstGeom>
        </p:spPr>
      </p:pic>
      <p:pic>
        <p:nvPicPr>
          <p:cNvPr id="9" name="Picture 6">
            <a:extLst>
              <a:ext uri="{FF2B5EF4-FFF2-40B4-BE49-F238E27FC236}">
                <a16:creationId xmlns:a16="http://schemas.microsoft.com/office/drawing/2014/main" id="{6D757F69-334A-0A6E-E8BC-7318D1EB2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4" y="6236057"/>
            <a:ext cx="2897332" cy="607846"/>
          </a:xfrm>
          <a:prstGeom prst="rect">
            <a:avLst/>
          </a:prstGeom>
        </p:spPr>
      </p:pic>
      <p:sp>
        <p:nvSpPr>
          <p:cNvPr id="10" name="TextBox 9">
            <a:extLst>
              <a:ext uri="{FF2B5EF4-FFF2-40B4-BE49-F238E27FC236}">
                <a16:creationId xmlns:a16="http://schemas.microsoft.com/office/drawing/2014/main" id="{85FC5E88-0C50-3FEF-26C8-2AE5333D476D}"/>
              </a:ext>
            </a:extLst>
          </p:cNvPr>
          <p:cNvSpPr txBox="1"/>
          <p:nvPr/>
        </p:nvSpPr>
        <p:spPr>
          <a:xfrm>
            <a:off x="4411123" y="6324536"/>
            <a:ext cx="7765143" cy="430887"/>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2050" name="Picture 2" descr="ID HEALTH LOGO">
            <a:extLst>
              <a:ext uri="{FF2B5EF4-FFF2-40B4-BE49-F238E27FC236}">
                <a16:creationId xmlns:a16="http://schemas.microsoft.com/office/drawing/2014/main" id="{CC460569-324F-8612-B6D3-96130F4020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149" y="255306"/>
            <a:ext cx="2939722" cy="1167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1EB1897-F677-E648-2A7C-676CD30D9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0456" y="1515987"/>
            <a:ext cx="1635057" cy="1090038"/>
          </a:xfrm>
          <a:prstGeom prst="rect">
            <a:avLst/>
          </a:prstGeom>
        </p:spPr>
      </p:pic>
      <p:pic>
        <p:nvPicPr>
          <p:cNvPr id="13" name="Picture 9">
            <a:extLst>
              <a:ext uri="{FF2B5EF4-FFF2-40B4-BE49-F238E27FC236}">
                <a16:creationId xmlns:a16="http://schemas.microsoft.com/office/drawing/2014/main" id="{1D0FD2D6-5929-4EA5-E936-B90404BC70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7481" y="1249358"/>
            <a:ext cx="1780194" cy="1186796"/>
          </a:xfrm>
          <a:prstGeom prst="rect">
            <a:avLst/>
          </a:prstGeom>
        </p:spPr>
      </p:pic>
      <p:pic>
        <p:nvPicPr>
          <p:cNvPr id="14" name="Picture 9">
            <a:extLst>
              <a:ext uri="{FF2B5EF4-FFF2-40B4-BE49-F238E27FC236}">
                <a16:creationId xmlns:a16="http://schemas.microsoft.com/office/drawing/2014/main" id="{9777A023-6DEA-73F1-7EA0-78B956A2C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0594" y="3710005"/>
            <a:ext cx="1780194" cy="1186796"/>
          </a:xfrm>
          <a:prstGeom prst="rect">
            <a:avLst/>
          </a:prstGeom>
        </p:spPr>
      </p:pic>
      <p:pic>
        <p:nvPicPr>
          <p:cNvPr id="15" name="Picture 6">
            <a:extLst>
              <a:ext uri="{FF2B5EF4-FFF2-40B4-BE49-F238E27FC236}">
                <a16:creationId xmlns:a16="http://schemas.microsoft.com/office/drawing/2014/main" id="{C9637179-BF8A-3CF9-759F-7A26000CCA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149" y="2933520"/>
            <a:ext cx="1635057" cy="1090038"/>
          </a:xfrm>
          <a:prstGeom prst="rect">
            <a:avLst/>
          </a:prstGeom>
        </p:spPr>
      </p:pic>
      <p:sp>
        <p:nvSpPr>
          <p:cNvPr id="16" name="TextBox 15">
            <a:extLst>
              <a:ext uri="{FF2B5EF4-FFF2-40B4-BE49-F238E27FC236}">
                <a16:creationId xmlns:a16="http://schemas.microsoft.com/office/drawing/2014/main" id="{E6F5301D-87A1-10B5-B3F1-D93DCA5C27DA}"/>
              </a:ext>
            </a:extLst>
          </p:cNvPr>
          <p:cNvSpPr txBox="1"/>
          <p:nvPr/>
        </p:nvSpPr>
        <p:spPr>
          <a:xfrm>
            <a:off x="9022500" y="6017631"/>
            <a:ext cx="3153766" cy="276999"/>
          </a:xfrm>
          <a:prstGeom prst="rect">
            <a:avLst/>
          </a:prstGeom>
          <a:noFill/>
        </p:spPr>
        <p:txBody>
          <a:bodyPr wrap="square">
            <a:spAutoFit/>
          </a:bodyPr>
          <a:lstStyle/>
          <a:p>
            <a:pPr algn="r"/>
            <a:r>
              <a:rPr lang="en-US" sz="1200"/>
              <a:t>Image by zinkevych on Freepik</a:t>
            </a:r>
            <a:endParaRPr lang="en-GB" sz="1200" dirty="0"/>
          </a:p>
        </p:txBody>
      </p:sp>
      <p:sp>
        <p:nvSpPr>
          <p:cNvPr id="5" name="TextBox 4">
            <a:extLst>
              <a:ext uri="{FF2B5EF4-FFF2-40B4-BE49-F238E27FC236}">
                <a16:creationId xmlns:a16="http://schemas.microsoft.com/office/drawing/2014/main" id="{E1B56284-088E-5BE9-1F5A-19F828AB879E}"/>
              </a:ext>
            </a:extLst>
          </p:cNvPr>
          <p:cNvSpPr txBox="1"/>
          <p:nvPr/>
        </p:nvSpPr>
        <p:spPr>
          <a:xfrm>
            <a:off x="15734" y="1635033"/>
            <a:ext cx="4586455" cy="1077218"/>
          </a:xfrm>
          <a:prstGeom prst="rect">
            <a:avLst/>
          </a:prstGeom>
          <a:noFill/>
        </p:spPr>
        <p:txBody>
          <a:bodyPr wrap="square" rtlCol="0">
            <a:spAutoFit/>
          </a:bodyPr>
          <a:lstStyle/>
          <a:p>
            <a:pPr algn="ctr"/>
            <a:r>
              <a:rPr lang="en-US" sz="3200">
                <a:solidFill>
                  <a:srgbClr val="008379"/>
                </a:solidFill>
              </a:rPr>
              <a:t>Let's see how much you have learned!</a:t>
            </a:r>
            <a:endParaRPr lang="el-GR" sz="3200" dirty="0">
              <a:solidFill>
                <a:srgbClr val="008379"/>
              </a:solidFill>
            </a:endParaRPr>
          </a:p>
        </p:txBody>
      </p:sp>
      <p:pic>
        <p:nvPicPr>
          <p:cNvPr id="2" name="intro">
            <a:hlinkClick r:id="" action="ppaction://media"/>
            <a:extLst>
              <a:ext uri="{FF2B5EF4-FFF2-40B4-BE49-F238E27FC236}">
                <a16:creationId xmlns:a16="http://schemas.microsoft.com/office/drawing/2014/main" id="{68E14A2A-F3D1-8DED-802A-EC6D609539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52475" y="1133475"/>
            <a:ext cx="609600" cy="609600"/>
          </a:xfrm>
          <a:prstGeom prst="rect">
            <a:avLst/>
          </a:prstGeom>
        </p:spPr>
      </p:pic>
      <p:pic>
        <p:nvPicPr>
          <p:cNvPr id="4" name="Picture 3">
            <a:hlinkClick r:id="" action="ppaction://hlinkshowjump?jump=nextslide"/>
            <a:extLst>
              <a:ext uri="{FF2B5EF4-FFF2-40B4-BE49-F238E27FC236}">
                <a16:creationId xmlns:a16="http://schemas.microsoft.com/office/drawing/2014/main" id="{FA83D5E1-AD63-E284-0FB7-1E5592DFF886}"/>
              </a:ext>
            </a:extLst>
          </p:cNvPr>
          <p:cNvPicPr>
            <a:picLocks noChangeAspect="1"/>
          </p:cNvPicPr>
          <p:nvPr/>
        </p:nvPicPr>
        <p:blipFill>
          <a:blip r:embed="rId11"/>
          <a:stretch>
            <a:fillRect/>
          </a:stretch>
        </p:blipFill>
        <p:spPr>
          <a:xfrm>
            <a:off x="295718" y="3064257"/>
            <a:ext cx="3648584" cy="2819794"/>
          </a:xfrm>
          <a:prstGeom prst="rect">
            <a:avLst/>
          </a:prstGeom>
        </p:spPr>
      </p:pic>
    </p:spTree>
    <p:extLst>
      <p:ext uri="{BB962C8B-B14F-4D97-AF65-F5344CB8AC3E}">
        <p14:creationId xmlns:p14="http://schemas.microsoft.com/office/powerpoint/2010/main" val="169768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12" fill="hold"/>
                                        <p:tgtEl>
                                          <p:spTgt spid="2"/>
                                        </p:tgtEl>
                                      </p:cBhvr>
                                    </p:cmd>
                                  </p:childTnLst>
                                </p:cTn>
                              </p:par>
                            </p:childTnLst>
                          </p:cTn>
                        </p:par>
                        <p:par>
                          <p:cTn id="7" fill="hold">
                            <p:stCondLst>
                              <p:cond delay="25512"/>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E3A8-05A0-27CC-9D48-1C83820CBA8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4DEB1BD-0B22-81C6-30D9-2133A909D99A}"/>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1. What does Digital Health mean?</a:t>
            </a:r>
            <a:endParaRPr lang="el-GR" sz="3200" b="1" dirty="0">
              <a:solidFill>
                <a:srgbClr val="008379"/>
              </a:solidFill>
            </a:endParaRPr>
          </a:p>
        </p:txBody>
      </p:sp>
      <p:pic>
        <p:nvPicPr>
          <p:cNvPr id="4" name="1 B Question-5">
            <a:hlinkClick r:id="" action="ppaction://media"/>
            <a:extLst>
              <a:ext uri="{FF2B5EF4-FFF2-40B4-BE49-F238E27FC236}">
                <a16:creationId xmlns:a16="http://schemas.microsoft.com/office/drawing/2014/main" id="{EA150511-9C72-E5D3-4F0F-3FDC72ACEC8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388975" y="14725"/>
            <a:ext cx="609600" cy="609600"/>
          </a:xfrm>
          <a:prstGeom prst="rect">
            <a:avLst/>
          </a:prstGeom>
        </p:spPr>
      </p:pic>
      <p:pic>
        <p:nvPicPr>
          <p:cNvPr id="6" name="1 B Correct-6">
            <a:hlinkClick r:id="" action="ppaction://media"/>
            <a:extLst>
              <a:ext uri="{FF2B5EF4-FFF2-40B4-BE49-F238E27FC236}">
                <a16:creationId xmlns:a16="http://schemas.microsoft.com/office/drawing/2014/main" id="{1ADE523C-C0D9-191F-E013-13F2E8B2D9E6}"/>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693775" y="1755775"/>
            <a:ext cx="609600" cy="609600"/>
          </a:xfrm>
          <a:prstGeom prst="rect">
            <a:avLst/>
          </a:prstGeom>
        </p:spPr>
      </p:pic>
      <p:pic>
        <p:nvPicPr>
          <p:cNvPr id="7" name="1 B wrong-7">
            <a:hlinkClick r:id="" action="ppaction://media"/>
            <a:extLst>
              <a:ext uri="{FF2B5EF4-FFF2-40B4-BE49-F238E27FC236}">
                <a16:creationId xmlns:a16="http://schemas.microsoft.com/office/drawing/2014/main" id="{CA1BD30E-5765-1D2B-20B8-0BA9FEC840F0}"/>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642975" y="5133975"/>
            <a:ext cx="609600" cy="609600"/>
          </a:xfrm>
          <a:prstGeom prst="rect">
            <a:avLst/>
          </a:prstGeom>
        </p:spPr>
      </p:pic>
      <p:sp>
        <p:nvSpPr>
          <p:cNvPr id="12" name="Option A">
            <a:extLst>
              <a:ext uri="{FF2B5EF4-FFF2-40B4-BE49-F238E27FC236}">
                <a16:creationId xmlns:a16="http://schemas.microsoft.com/office/drawing/2014/main" id="{CD0D6099-BD99-6779-E21E-87A80A9E28C2}"/>
              </a:ext>
            </a:extLst>
          </p:cNvPr>
          <p:cNvSpPr/>
          <p:nvPr/>
        </p:nvSpPr>
        <p:spPr>
          <a:xfrm>
            <a:off x="1270861" y="1991213"/>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Doing sports without technology</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Option B">
            <a:extLst>
              <a:ext uri="{FF2B5EF4-FFF2-40B4-BE49-F238E27FC236}">
                <a16:creationId xmlns:a16="http://schemas.microsoft.com/office/drawing/2014/main" id="{84C10F9F-1DFC-34F5-EEBE-D2BB14E0885A}"/>
              </a:ext>
            </a:extLst>
          </p:cNvPr>
          <p:cNvSpPr/>
          <p:nvPr/>
        </p:nvSpPr>
        <p:spPr>
          <a:xfrm>
            <a:off x="1270862" y="3287811"/>
            <a:ext cx="9701940"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Using technology to support health</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Βέλος: Δεξιό 1">
            <a:hlinkClick r:id="" action="ppaction://hlinkshowjump?jump=nextslide"/>
            <a:extLst>
              <a:ext uri="{FF2B5EF4-FFF2-40B4-BE49-F238E27FC236}">
                <a16:creationId xmlns:a16="http://schemas.microsoft.com/office/drawing/2014/main" id="{B1336922-6FE6-7309-EDD9-9DC69B81B5B4}"/>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Βέλος: Αριστερό 2">
            <a:hlinkClick r:id="" action="ppaction://hlinkshowjump?jump=previousslide"/>
            <a:extLst>
              <a:ext uri="{FF2B5EF4-FFF2-40B4-BE49-F238E27FC236}">
                <a16:creationId xmlns:a16="http://schemas.microsoft.com/office/drawing/2014/main" id="{6523D550-73C2-9D1D-F56E-D2576479A6A3}"/>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ption C">
            <a:extLst>
              <a:ext uri="{FF2B5EF4-FFF2-40B4-BE49-F238E27FC236}">
                <a16:creationId xmlns:a16="http://schemas.microsoft.com/office/drawing/2014/main" id="{CEABA396-1FD0-25F8-39C2-09D3DA49EDF0}"/>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Only using natural medicine</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075881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520" fill="hold"/>
                                        <p:tgtEl>
                                          <p:spTgt spid="4"/>
                                        </p:tgtEl>
                                      </p:cBhvr>
                                    </p:cmd>
                                  </p:childTnLst>
                                </p:cTn>
                              </p:par>
                            </p:childTnLst>
                          </p:cTn>
                        </p:par>
                      </p:childTnLst>
                    </p:cTn>
                  </p:par>
                </p:childTnLst>
              </p:cTn>
              <p:prevCondLst>
                <p:cond evt="onPrev" delay="51312">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2"/>
                                        </p:tgtEl>
                                        <p:attrNameLst>
                                          <p:attrName>fillcolor</p:attrName>
                                        </p:attrNameLst>
                                      </p:cBhvr>
                                      <p:to>
                                        <a:srgbClr val="C00000"/>
                                      </p:to>
                                    </p:animClr>
                                    <p:set>
                                      <p:cBhvr>
                                        <p:cTn id="15" dur="500" fill="hold"/>
                                        <p:tgtEl>
                                          <p:spTgt spid="12"/>
                                        </p:tgtEl>
                                        <p:attrNameLst>
                                          <p:attrName>fill.type</p:attrName>
                                        </p:attrNameLst>
                                      </p:cBhvr>
                                      <p:to>
                                        <p:strVal val="solid"/>
                                      </p:to>
                                    </p:set>
                                    <p:set>
                                      <p:cBhvr>
                                        <p:cTn id="16" dur="500" fill="hold"/>
                                        <p:tgtEl>
                                          <p:spTgt spid="12"/>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6"/>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7"/>
                                        </p:tgtEl>
                                      </p:cBhvr>
                                    </p:cmd>
                                  </p:childTnLst>
                                </p:cTn>
                              </p:par>
                            </p:childTnLst>
                          </p:cTn>
                        </p:par>
                      </p:childTnLst>
                    </p:cTn>
                  </p:par>
                </p:childTnLst>
              </p:cTn>
              <p:nextCondLst>
                <p:cond evt="onClick" delay="3504">
                  <p:tgtEl>
                    <p:spTgt spid="12"/>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22"/>
                                        </p:tgtEl>
                                        <p:attrNameLst>
                                          <p:attrName>fillcolor</p:attrName>
                                        </p:attrNameLst>
                                      </p:cBhvr>
                                      <p:to>
                                        <a:srgbClr val="92D050"/>
                                      </p:to>
                                    </p:animClr>
                                    <p:set>
                                      <p:cBhvr>
                                        <p:cTn id="29" dur="500" fill="hold"/>
                                        <p:tgtEl>
                                          <p:spTgt spid="22"/>
                                        </p:tgtEl>
                                        <p:attrNameLst>
                                          <p:attrName>fill.type</p:attrName>
                                        </p:attrNameLst>
                                      </p:cBhvr>
                                      <p:to>
                                        <p:strVal val="solid"/>
                                      </p:to>
                                    </p:set>
                                    <p:set>
                                      <p:cBhvr>
                                        <p:cTn id="30" dur="500" fill="hold"/>
                                        <p:tgtEl>
                                          <p:spTgt spid="22"/>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7"/>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par>
                                <p:cTn id="38" presetID="10" presetClass="entr" presetSubtype="0" fill="hold" grpId="0" nodeType="withEffect">
                                  <p:stCondLst>
                                    <p:cond delay="8784"/>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withEffect">
                                  <p:stCondLst>
                                    <p:cond delay="0"/>
                                  </p:stCondLst>
                                  <p:childTnLst>
                                    <p:animClr clrSpc="rgb" dir="cw">
                                      <p:cBhvr>
                                        <p:cTn id="48" dur="500" fill="hold"/>
                                        <p:tgtEl>
                                          <p:spTgt spid="8"/>
                                        </p:tgtEl>
                                        <p:attrNameLst>
                                          <p:attrName>fillcolor</p:attrName>
                                        </p:attrNameLst>
                                      </p:cBhvr>
                                      <p:to>
                                        <a:srgbClr val="C00000"/>
                                      </p:to>
                                    </p:animClr>
                                    <p:set>
                                      <p:cBhvr>
                                        <p:cTn id="49" dur="500" fill="hold"/>
                                        <p:tgtEl>
                                          <p:spTgt spid="8"/>
                                        </p:tgtEl>
                                        <p:attrNameLst>
                                          <p:attrName>fill.type</p:attrName>
                                        </p:attrNameLst>
                                      </p:cBhvr>
                                      <p:to>
                                        <p:strVal val="solid"/>
                                      </p:to>
                                    </p:set>
                                    <p:set>
                                      <p:cBhvr>
                                        <p:cTn id="50" dur="500" fill="hold"/>
                                        <p:tgtEl>
                                          <p:spTgt spid="8"/>
                                        </p:tgtEl>
                                        <p:attrNameLst>
                                          <p:attrName>fill.on</p:attrName>
                                        </p:attrNameLst>
                                      </p:cBhvr>
                                      <p:to>
                                        <p:strVal val="true"/>
                                      </p:to>
                                    </p:set>
                                  </p:childTnLst>
                                </p:cTn>
                              </p:par>
                              <p:par>
                                <p:cTn id="51" presetID="3" presetClass="mediacall" presetSubtype="0" fill="hold" nodeType="withEffect">
                                  <p:stCondLst>
                                    <p:cond delay="0"/>
                                  </p:stCondLst>
                                  <p:childTnLst>
                                    <p:cmd type="call" cmd="stop">
                                      <p:cBhvr>
                                        <p:cTn id="52" dur="1" fill="hold"/>
                                        <p:tgtEl>
                                          <p:spTgt spid="4"/>
                                        </p:tgtEl>
                                      </p:cBhvr>
                                    </p:cmd>
                                  </p:childTnLst>
                                </p:cTn>
                              </p:par>
                            </p:childTnLst>
                          </p:cTn>
                        </p:par>
                        <p:par>
                          <p:cTn id="53" fill="hold">
                            <p:stCondLst>
                              <p:cond delay="500"/>
                            </p:stCondLst>
                            <p:childTnLst>
                              <p:par>
                                <p:cTn id="54" presetID="3" presetClass="mediacall" presetSubtype="0" fill="hold" nodeType="afterEffect">
                                  <p:stCondLst>
                                    <p:cond delay="0"/>
                                  </p:stCondLst>
                                  <p:childTnLst>
                                    <p:cmd type="call" cmd="stop">
                                      <p:cBhvr>
                                        <p:cTn id="55" dur="1" fill="hold"/>
                                        <p:tgtEl>
                                          <p:spTgt spid="6"/>
                                        </p:tgtEl>
                                      </p:cBhvr>
                                    </p:cmd>
                                  </p:childTnLst>
                                </p:cTn>
                              </p:par>
                            </p:childTnLst>
                          </p:cTn>
                        </p:par>
                        <p:par>
                          <p:cTn id="56" fill="hold">
                            <p:stCondLst>
                              <p:cond delay="500"/>
                            </p:stCondLst>
                            <p:childTnLst>
                              <p:par>
                                <p:cTn id="57" presetID="1" presetClass="mediacall" presetSubtype="0" fill="hold" nodeType="afterEffect">
                                  <p:stCondLst>
                                    <p:cond delay="0"/>
                                  </p:stCondLst>
                                  <p:childTnLst>
                                    <p:cmd type="call" cmd="playFrom(0.0)">
                                      <p:cBhvr>
                                        <p:cTn id="58" dur="1944" fill="hold"/>
                                        <p:tgtEl>
                                          <p:spTgt spid="7"/>
                                        </p:tgtEl>
                                      </p:cBhvr>
                                    </p:cmd>
                                  </p:childTnLst>
                                </p:cTn>
                              </p:par>
                            </p:childTnLst>
                          </p:cTn>
                        </p:par>
                      </p:childTnLst>
                    </p:cTn>
                  </p:par>
                </p:childTnLst>
              </p:cTn>
              <p:nextCondLst>
                <p:cond evt="onClick" delay="0">
                  <p:tgtEl>
                    <p:spTgt spid="8"/>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C8C77-3481-0E13-9A27-CB98723A82B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6BC0637-5FF4-9995-2096-12117EE1782D}"/>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2. Which of these is a Digital Health tool?</a:t>
            </a:r>
            <a:endParaRPr lang="el-GR" sz="3200" b="1" dirty="0">
              <a:solidFill>
                <a:srgbClr val="008379"/>
              </a:solidFill>
            </a:endParaRPr>
          </a:p>
        </p:txBody>
      </p:sp>
      <p:pic>
        <p:nvPicPr>
          <p:cNvPr id="4" name="2 A Question-8">
            <a:hlinkClick r:id="" action="ppaction://media"/>
            <a:extLst>
              <a:ext uri="{FF2B5EF4-FFF2-40B4-BE49-F238E27FC236}">
                <a16:creationId xmlns:a16="http://schemas.microsoft.com/office/drawing/2014/main" id="{98E99D24-1E16-8D93-3AD2-5CF4F2C8318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503275" y="-555625"/>
            <a:ext cx="609600" cy="609600"/>
          </a:xfrm>
          <a:prstGeom prst="rect">
            <a:avLst/>
          </a:prstGeom>
        </p:spPr>
      </p:pic>
      <p:pic>
        <p:nvPicPr>
          <p:cNvPr id="8" name="2 A Correct-9">
            <a:hlinkClick r:id="" action="ppaction://media"/>
            <a:extLst>
              <a:ext uri="{FF2B5EF4-FFF2-40B4-BE49-F238E27FC236}">
                <a16:creationId xmlns:a16="http://schemas.microsoft.com/office/drawing/2014/main" id="{D83B7E92-A18E-1896-B900-C343C042BFE2}"/>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858875" y="2441575"/>
            <a:ext cx="609600" cy="609600"/>
          </a:xfrm>
          <a:prstGeom prst="rect">
            <a:avLst/>
          </a:prstGeom>
        </p:spPr>
      </p:pic>
      <p:pic>
        <p:nvPicPr>
          <p:cNvPr id="9" name="2 A wrong-10">
            <a:hlinkClick r:id="" action="ppaction://media"/>
            <a:extLst>
              <a:ext uri="{FF2B5EF4-FFF2-40B4-BE49-F238E27FC236}">
                <a16:creationId xmlns:a16="http://schemas.microsoft.com/office/drawing/2014/main" id="{E985DBB5-F822-5AF5-D09B-BB0FC93FF582}"/>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4049375" y="5362575"/>
            <a:ext cx="609600" cy="609600"/>
          </a:xfrm>
          <a:prstGeom prst="rect">
            <a:avLst/>
          </a:prstGeom>
        </p:spPr>
      </p:pic>
      <p:sp>
        <p:nvSpPr>
          <p:cNvPr id="10" name="Option A">
            <a:extLst>
              <a:ext uri="{FF2B5EF4-FFF2-40B4-BE49-F238E27FC236}">
                <a16:creationId xmlns:a16="http://schemas.microsoft.com/office/drawing/2014/main" id="{4D995F55-7D89-8A1A-6216-2BB1AF2DB6B7}"/>
              </a:ext>
            </a:extLst>
          </p:cNvPr>
          <p:cNvSpPr/>
          <p:nvPr/>
        </p:nvSpPr>
        <p:spPr>
          <a:xfrm>
            <a:off x="1270860" y="1976987"/>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Fitness band</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DAF2D76C-A657-7476-1AD3-C888C4C01B1A}"/>
              </a:ext>
            </a:extLst>
          </p:cNvPr>
          <p:cNvSpPr/>
          <p:nvPr/>
        </p:nvSpPr>
        <p:spPr>
          <a:xfrm>
            <a:off x="1270862" y="3273585"/>
            <a:ext cx="9701938"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Paper calendar</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ption C">
            <a:extLst>
              <a:ext uri="{FF2B5EF4-FFF2-40B4-BE49-F238E27FC236}">
                <a16:creationId xmlns:a16="http://schemas.microsoft.com/office/drawing/2014/main" id="{9EAC2125-CB30-A683-2AB5-0A64DC0C1F47}"/>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Mercury thermometer</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6" name="Βέλος: Δεξιό 5">
            <a:hlinkClick r:id="" action="ppaction://hlinkshowjump?jump=nextslide"/>
            <a:extLst>
              <a:ext uri="{FF2B5EF4-FFF2-40B4-BE49-F238E27FC236}">
                <a16:creationId xmlns:a16="http://schemas.microsoft.com/office/drawing/2014/main" id="{40CE34D7-CD44-93E5-ECBB-F0B8D4587F92}"/>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Βέλος: Αριστερό 6">
            <a:hlinkClick r:id="" action="ppaction://hlinkshowjump?jump=previousslide"/>
            <a:extLst>
              <a:ext uri="{FF2B5EF4-FFF2-40B4-BE49-F238E27FC236}">
                <a16:creationId xmlns:a16="http://schemas.microsoft.com/office/drawing/2014/main" id="{2DAA1BD5-20C9-9572-E3A7-BA8D6F15B073}"/>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1284809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984" fill="hold"/>
                                        <p:tgtEl>
                                          <p:spTgt spid="4"/>
                                        </p:tgtEl>
                                      </p:cBhvr>
                                    </p:cmd>
                                  </p:childTnLst>
                                </p:cTn>
                              </p:par>
                            </p:childTnLst>
                          </p:cTn>
                        </p:par>
                      </p:childTnLst>
                    </p:cTn>
                  </p:par>
                </p:childTnLst>
              </p:cTn>
              <p:prevCondLst>
                <p:cond evt="onPrev" delay="43872">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168">
                  <p:tgtEl>
                    <p:spTgt spid="15"/>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3"/>
                                        </p:tgtEl>
                                        <p:attrNameLst>
                                          <p:attrName>fillcolor</p:attrName>
                                        </p:attrNameLst>
                                      </p:cBhvr>
                                      <p:to>
                                        <a:srgbClr val="C00000"/>
                                      </p:to>
                                    </p:animClr>
                                    <p:set>
                                      <p:cBhvr>
                                        <p:cTn id="50" dur="500" fill="hold"/>
                                        <p:tgtEl>
                                          <p:spTgt spid="3"/>
                                        </p:tgtEl>
                                        <p:attrNameLst>
                                          <p:attrName>fill.type</p:attrName>
                                        </p:attrNameLst>
                                      </p:cBhvr>
                                      <p:to>
                                        <p:strVal val="solid"/>
                                      </p:to>
                                    </p:set>
                                    <p:set>
                                      <p:cBhvr>
                                        <p:cTn id="51" dur="500" fill="hold"/>
                                        <p:tgtEl>
                                          <p:spTgt spid="3"/>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par>
                                <p:cTn id="54" presetID="3" presetClass="mediacall" presetSubtype="0" fill="hold" nodeType="withEffect">
                                  <p:stCondLst>
                                    <p:cond delay="0"/>
                                  </p:stCondLst>
                                  <p:childTnLst>
                                    <p:cmd type="call" cmd="stop">
                                      <p:cBhvr>
                                        <p:cTn id="55" dur="1" fill="hold"/>
                                        <p:tgtEl>
                                          <p:spTgt spid="8"/>
                                        </p:tgtEl>
                                      </p:cBhvr>
                                    </p:cmd>
                                  </p:childTnLst>
                                </p:cTn>
                              </p:par>
                              <p:par>
                                <p:cTn id="56" presetID="1" presetClass="mediacall" presetSubtype="0" fill="hold" nodeType="withEffect">
                                  <p:stCondLst>
                                    <p:cond delay="0"/>
                                  </p:stCondLst>
                                  <p:childTnLst>
                                    <p:cmd type="call" cmd="playFrom(0.0)">
                                      <p:cBhvr>
                                        <p:cTn id="57" dur="1800" fill="hold"/>
                                        <p:tgtEl>
                                          <p:spTgt spid="9"/>
                                        </p:tgtEl>
                                      </p:cBhvr>
                                    </p:cmd>
                                  </p:childTnLst>
                                </p:cTn>
                              </p:par>
                            </p:childTnLst>
                          </p:cTn>
                        </p:par>
                      </p:childTnLst>
                    </p:cTn>
                  </p:par>
                </p:childTnLst>
              </p:cTn>
              <p:nextCondLst>
                <p:cond evt="onClick" delay="0">
                  <p:tgtEl>
                    <p:spTgt spid="3"/>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D1B03-971A-33B1-A539-3760B05C50C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967D173-D773-CDC6-3A19-A0B178D150DD}"/>
              </a:ext>
            </a:extLst>
          </p:cNvPr>
          <p:cNvSpPr txBox="1"/>
          <p:nvPr/>
        </p:nvSpPr>
        <p:spPr>
          <a:xfrm>
            <a:off x="17000" y="624325"/>
            <a:ext cx="12176266" cy="1077218"/>
          </a:xfrm>
          <a:prstGeom prst="rect">
            <a:avLst/>
          </a:prstGeom>
          <a:noFill/>
        </p:spPr>
        <p:txBody>
          <a:bodyPr wrap="square" rtlCol="0">
            <a:spAutoFit/>
          </a:bodyPr>
          <a:lstStyle/>
          <a:p>
            <a:pPr algn="ctr"/>
            <a:r>
              <a:rPr lang="en-US" sz="3200" b="1">
                <a:solidFill>
                  <a:srgbClr val="008379"/>
                </a:solidFill>
              </a:rPr>
              <a:t>3. Why is it helpful to track data like weight or blood pressure over time?</a:t>
            </a:r>
            <a:endParaRPr lang="el-GR" sz="3200" b="1" dirty="0">
              <a:solidFill>
                <a:srgbClr val="008379"/>
              </a:solidFill>
            </a:endParaRPr>
          </a:p>
        </p:txBody>
      </p:sp>
      <p:pic>
        <p:nvPicPr>
          <p:cNvPr id="4" name="3 B Question-17">
            <a:hlinkClick r:id="" action="ppaction://media"/>
            <a:extLst>
              <a:ext uri="{FF2B5EF4-FFF2-40B4-BE49-F238E27FC236}">
                <a16:creationId xmlns:a16="http://schemas.microsoft.com/office/drawing/2014/main" id="{AE6EB4FB-8E4E-A0F0-C409-E258BCDCA20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147675" y="600075"/>
            <a:ext cx="609600" cy="609600"/>
          </a:xfrm>
          <a:prstGeom prst="rect">
            <a:avLst/>
          </a:prstGeom>
        </p:spPr>
      </p:pic>
      <p:pic>
        <p:nvPicPr>
          <p:cNvPr id="6" name="3 B Correct-18">
            <a:hlinkClick r:id="" action="ppaction://media"/>
            <a:extLst>
              <a:ext uri="{FF2B5EF4-FFF2-40B4-BE49-F238E27FC236}">
                <a16:creationId xmlns:a16="http://schemas.microsoft.com/office/drawing/2014/main" id="{0EAF2AA6-F46D-E976-3EF1-6DE5BC4F6312}"/>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439775" y="3127375"/>
            <a:ext cx="609600" cy="609600"/>
          </a:xfrm>
          <a:prstGeom prst="rect">
            <a:avLst/>
          </a:prstGeom>
        </p:spPr>
      </p:pic>
      <p:pic>
        <p:nvPicPr>
          <p:cNvPr id="7" name="3 B wrong-19">
            <a:hlinkClick r:id="" action="ppaction://media"/>
            <a:extLst>
              <a:ext uri="{FF2B5EF4-FFF2-40B4-BE49-F238E27FC236}">
                <a16:creationId xmlns:a16="http://schemas.microsoft.com/office/drawing/2014/main" id="{C3A1C8B9-F894-7FE2-C03A-2A7A06EA3C47}"/>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339989" y="5248713"/>
            <a:ext cx="609600" cy="609600"/>
          </a:xfrm>
          <a:prstGeom prst="rect">
            <a:avLst/>
          </a:prstGeom>
        </p:spPr>
      </p:pic>
      <p:sp>
        <p:nvSpPr>
          <p:cNvPr id="8" name="Option A">
            <a:extLst>
              <a:ext uri="{FF2B5EF4-FFF2-40B4-BE49-F238E27FC236}">
                <a16:creationId xmlns:a16="http://schemas.microsoft.com/office/drawing/2014/main" id="{721892AD-7B04-AC8E-E829-88FE1197D171}"/>
              </a:ext>
            </a:extLst>
          </p:cNvPr>
          <p:cNvSpPr/>
          <p:nvPr/>
        </p:nvSpPr>
        <p:spPr>
          <a:xfrm>
            <a:off x="1270861" y="1993029"/>
            <a:ext cx="9701938"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 shop more</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28F5F67E-1602-827D-07D0-76376696AFD3}"/>
              </a:ext>
            </a:extLst>
          </p:cNvPr>
          <p:cNvSpPr/>
          <p:nvPr/>
        </p:nvSpPr>
        <p:spPr>
          <a:xfrm>
            <a:off x="1270861" y="3289627"/>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To see changes and prevent problems</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Option C">
            <a:extLst>
              <a:ext uri="{FF2B5EF4-FFF2-40B4-BE49-F238E27FC236}">
                <a16:creationId xmlns:a16="http://schemas.microsoft.com/office/drawing/2014/main" id="{30BFC183-A656-1DAF-ABDB-ED825464649C}"/>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To share photos online</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Βέλος: Δεξιό 2">
            <a:hlinkClick r:id="" action="ppaction://hlinkshowjump?jump=nextslide"/>
            <a:extLst>
              <a:ext uri="{FF2B5EF4-FFF2-40B4-BE49-F238E27FC236}">
                <a16:creationId xmlns:a16="http://schemas.microsoft.com/office/drawing/2014/main" id="{900EBE52-06B1-7829-7EFF-C8B5067F5FD0}"/>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Βέλος: Αριστερό 8">
            <a:hlinkClick r:id="" action="ppaction://hlinkshowjump?jump=previousslide"/>
            <a:extLst>
              <a:ext uri="{FF2B5EF4-FFF2-40B4-BE49-F238E27FC236}">
                <a16:creationId xmlns:a16="http://schemas.microsoft.com/office/drawing/2014/main" id="{CC98F933-78F4-E514-879F-45A9902BE818}"/>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896795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752" fill="hold"/>
                                        <p:tgtEl>
                                          <p:spTgt spid="4"/>
                                        </p:tgtEl>
                                      </p:cBhvr>
                                    </p:cmd>
                                  </p:childTnLst>
                                </p:cTn>
                              </p:par>
                            </p:childTnLst>
                          </p:cTn>
                        </p:par>
                      </p:childTnLst>
                    </p:cTn>
                  </p:par>
                </p:childTnLst>
              </p:cTn>
              <p:prevCondLst>
                <p:cond evt="onPrev" delay="47424">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8"/>
                                        </p:tgtEl>
                                        <p:attrNameLst>
                                          <p:attrName>fillcolor</p:attrName>
                                        </p:attrNameLst>
                                      </p:cBhvr>
                                      <p:to>
                                        <a:srgbClr val="C00000"/>
                                      </p:to>
                                    </p:animClr>
                                    <p:set>
                                      <p:cBhvr>
                                        <p:cTn id="15" dur="500" fill="hold"/>
                                        <p:tgtEl>
                                          <p:spTgt spid="8"/>
                                        </p:tgtEl>
                                        <p:attrNameLst>
                                          <p:attrName>fill.type</p:attrName>
                                        </p:attrNameLst>
                                      </p:cBhvr>
                                      <p:to>
                                        <p:strVal val="solid"/>
                                      </p:to>
                                    </p:set>
                                    <p:set>
                                      <p:cBhvr>
                                        <p:cTn id="16" dur="500" fill="hold"/>
                                        <p:tgtEl>
                                          <p:spTgt spid="8"/>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7"/>
                                        </p:tgtEl>
                                      </p:cBhvr>
                                    </p:cmd>
                                  </p:childTnLst>
                                </p:cTn>
                              </p:par>
                            </p:childTnLst>
                          </p:cTn>
                        </p:par>
                      </p:childTnLst>
                    </p:cTn>
                  </p:par>
                </p:childTnLst>
              </p:cTn>
              <p:nextCondLst>
                <p:cond evt="onClick" delay="3408">
                  <p:tgtEl>
                    <p:spTgt spid="8"/>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92D05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7"/>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childTnLst>
                          </p:cTn>
                        </p:par>
                        <p:par>
                          <p:cTn id="38" fill="hold">
                            <p:stCondLst>
                              <p:cond delay="11468"/>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2"/>
                                        </p:tgtEl>
                                        <p:attrNameLst>
                                          <p:attrName>fillcolor</p:attrName>
                                        </p:attrNameLst>
                                      </p:cBhvr>
                                      <p:to>
                                        <a:srgbClr val="C00000"/>
                                      </p:to>
                                    </p:animClr>
                                    <p:set>
                                      <p:cBhvr>
                                        <p:cTn id="50" dur="500" fill="hold"/>
                                        <p:tgtEl>
                                          <p:spTgt spid="2"/>
                                        </p:tgtEl>
                                        <p:attrNameLst>
                                          <p:attrName>fill.type</p:attrName>
                                        </p:attrNameLst>
                                      </p:cBhvr>
                                      <p:to>
                                        <p:strVal val="solid"/>
                                      </p:to>
                                    </p:set>
                                    <p:set>
                                      <p:cBhvr>
                                        <p:cTn id="51" dur="500" fill="hold"/>
                                        <p:tgtEl>
                                          <p:spTgt spid="2"/>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par>
                                <p:cTn id="54" presetID="3" presetClass="mediacall" presetSubtype="0" fill="hold" nodeType="withEffect">
                                  <p:stCondLst>
                                    <p:cond delay="0"/>
                                  </p:stCondLst>
                                  <p:childTnLst>
                                    <p:cmd type="call" cmd="stop">
                                      <p:cBhvr>
                                        <p:cTn id="55" dur="1" fill="hold"/>
                                        <p:tgtEl>
                                          <p:spTgt spid="6"/>
                                        </p:tgtEl>
                                      </p:cBhvr>
                                    </p:cmd>
                                  </p:childTnLst>
                                </p:cTn>
                              </p:par>
                              <p:par>
                                <p:cTn id="56" presetID="1" presetClass="mediacall" presetSubtype="0" fill="hold" nodeType="withEffect">
                                  <p:stCondLst>
                                    <p:cond delay="0"/>
                                  </p:stCondLst>
                                  <p:childTnLst>
                                    <p:cmd type="call" cmd="playFrom(0.0)">
                                      <p:cBhvr>
                                        <p:cTn id="57" dur="2040" fill="hold"/>
                                        <p:tgtEl>
                                          <p:spTgt spid="7"/>
                                        </p:tgtEl>
                                      </p:cBhvr>
                                    </p:cmd>
                                  </p:childTnLst>
                                </p:cTn>
                              </p:par>
                            </p:childTnLst>
                          </p:cTn>
                        </p:par>
                      </p:childTnLst>
                    </p:cTn>
                  </p:par>
                </p:childTnLst>
              </p:cTn>
              <p:nextCondLst>
                <p:cond evt="onClick" delay="0">
                  <p:tgtEl>
                    <p:spTgt spid="2"/>
                  </p:tgtEl>
                </p:cond>
              </p:nextCondLst>
            </p:seq>
          </p:childTnLst>
        </p:cTn>
      </p:par>
    </p:tnLst>
    <p:bldLst>
      <p:bldP spid="3"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81444-678D-6BF1-2D6A-1F62E30BCB3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A3E0B08-2A25-6B63-0BAC-D4ED7B34EFAD}"/>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4. Which app helps you track steps, sleep, and heart rate?</a:t>
            </a:r>
            <a:endParaRPr lang="el-GR" sz="3200" b="1" dirty="0">
              <a:solidFill>
                <a:srgbClr val="008379"/>
              </a:solidFill>
            </a:endParaRPr>
          </a:p>
        </p:txBody>
      </p:sp>
      <p:pic>
        <p:nvPicPr>
          <p:cNvPr id="4" name="4 A Question-20">
            <a:hlinkClick r:id="" action="ppaction://media"/>
            <a:extLst>
              <a:ext uri="{FF2B5EF4-FFF2-40B4-BE49-F238E27FC236}">
                <a16:creationId xmlns:a16="http://schemas.microsoft.com/office/drawing/2014/main" id="{7306360D-C1DD-4AA2-8632-9DE6544938F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147675" y="917575"/>
            <a:ext cx="609600" cy="609600"/>
          </a:xfrm>
          <a:prstGeom prst="rect">
            <a:avLst/>
          </a:prstGeom>
        </p:spPr>
      </p:pic>
      <p:pic>
        <p:nvPicPr>
          <p:cNvPr id="8" name="4 A Correct-21">
            <a:hlinkClick r:id="" action="ppaction://media"/>
            <a:extLst>
              <a:ext uri="{FF2B5EF4-FFF2-40B4-BE49-F238E27FC236}">
                <a16:creationId xmlns:a16="http://schemas.microsoft.com/office/drawing/2014/main" id="{41331A5B-C6F9-EACB-3F48-D673E7861A29}"/>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139964" y="2641122"/>
            <a:ext cx="609600" cy="609600"/>
          </a:xfrm>
          <a:prstGeom prst="rect">
            <a:avLst/>
          </a:prstGeom>
        </p:spPr>
      </p:pic>
      <p:pic>
        <p:nvPicPr>
          <p:cNvPr id="9" name="4 A wrong-22">
            <a:hlinkClick r:id="" action="ppaction://media"/>
            <a:extLst>
              <a:ext uri="{FF2B5EF4-FFF2-40B4-BE49-F238E27FC236}">
                <a16:creationId xmlns:a16="http://schemas.microsoft.com/office/drawing/2014/main" id="{A5A791FE-EAFC-6281-FD85-6EB3E10BCACA}"/>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020221" y="5635625"/>
            <a:ext cx="609600" cy="609600"/>
          </a:xfrm>
          <a:prstGeom prst="rect">
            <a:avLst/>
          </a:prstGeom>
        </p:spPr>
      </p:pic>
      <p:sp>
        <p:nvSpPr>
          <p:cNvPr id="10" name="Option A">
            <a:extLst>
              <a:ext uri="{FF2B5EF4-FFF2-40B4-BE49-F238E27FC236}">
                <a16:creationId xmlns:a16="http://schemas.microsoft.com/office/drawing/2014/main" id="{443CD082-6333-7C7F-6195-1A85D0B15721}"/>
              </a:ext>
            </a:extLst>
          </p:cNvPr>
          <p:cNvSpPr/>
          <p:nvPr/>
        </p:nvSpPr>
        <p:spPr>
          <a:xfrm>
            <a:off x="1270861" y="1976987"/>
            <a:ext cx="9701938"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Google Fit</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1AE3B514-2A1E-A1BC-6DC2-AFBEE922DE4B}"/>
              </a:ext>
            </a:extLst>
          </p:cNvPr>
          <p:cNvSpPr/>
          <p:nvPr/>
        </p:nvSpPr>
        <p:spPr>
          <a:xfrm>
            <a:off x="1270861" y="3273585"/>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Paint</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ption C">
            <a:extLst>
              <a:ext uri="{FF2B5EF4-FFF2-40B4-BE49-F238E27FC236}">
                <a16:creationId xmlns:a16="http://schemas.microsoft.com/office/drawing/2014/main" id="{F807AB69-922B-6AB7-6C18-480BD0C2A923}"/>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WhatsApp</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6" name="Βέλος: Δεξιό 5">
            <a:hlinkClick r:id="" action="ppaction://hlinkshowjump?jump=nextslide"/>
            <a:extLst>
              <a:ext uri="{FF2B5EF4-FFF2-40B4-BE49-F238E27FC236}">
                <a16:creationId xmlns:a16="http://schemas.microsoft.com/office/drawing/2014/main" id="{CCF44F51-1FC3-C287-23D8-DD5493BD42DB}"/>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Βέλος: Αριστερό 6">
            <a:hlinkClick r:id="" action="ppaction://hlinkshowjump?jump=previousslide"/>
            <a:extLst>
              <a:ext uri="{FF2B5EF4-FFF2-40B4-BE49-F238E27FC236}">
                <a16:creationId xmlns:a16="http://schemas.microsoft.com/office/drawing/2014/main" id="{71D861C9-AA9F-D786-DCB2-1ACD482A4087}"/>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617399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92" fill="hold"/>
                                        <p:tgtEl>
                                          <p:spTgt spid="4"/>
                                        </p:tgtEl>
                                      </p:cBhvr>
                                    </p:cmd>
                                  </p:childTnLst>
                                </p:cTn>
                              </p:par>
                            </p:childTnLst>
                          </p:cTn>
                        </p:par>
                      </p:childTnLst>
                    </p:cTn>
                  </p:par>
                </p:childTnLst>
              </p:cTn>
              <p:prevCondLst>
                <p:cond evt="onPrev" delay="4488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144">
                  <p:tgtEl>
                    <p:spTgt spid="15"/>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3"/>
                                        </p:tgtEl>
                                        <p:attrNameLst>
                                          <p:attrName>fillcolor</p:attrName>
                                        </p:attrNameLst>
                                      </p:cBhvr>
                                      <p:to>
                                        <a:srgbClr val="C00000"/>
                                      </p:to>
                                    </p:animClr>
                                    <p:set>
                                      <p:cBhvr>
                                        <p:cTn id="50" dur="500" fill="hold"/>
                                        <p:tgtEl>
                                          <p:spTgt spid="3"/>
                                        </p:tgtEl>
                                        <p:attrNameLst>
                                          <p:attrName>fill.type</p:attrName>
                                        </p:attrNameLst>
                                      </p:cBhvr>
                                      <p:to>
                                        <p:strVal val="solid"/>
                                      </p:to>
                                    </p:set>
                                    <p:set>
                                      <p:cBhvr>
                                        <p:cTn id="51" dur="500" fill="hold"/>
                                        <p:tgtEl>
                                          <p:spTgt spid="3"/>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childTnLst>
                          </p:cTn>
                        </p:par>
                        <p:par>
                          <p:cTn id="54" fill="hold">
                            <p:stCondLst>
                              <p:cond delay="500"/>
                            </p:stCondLst>
                            <p:childTnLst>
                              <p:par>
                                <p:cTn id="55" presetID="3" presetClass="mediacall" presetSubtype="0" fill="hold" nodeType="afterEffect">
                                  <p:stCondLst>
                                    <p:cond delay="0"/>
                                  </p:stCondLst>
                                  <p:childTnLst>
                                    <p:cmd type="call" cmd="stop">
                                      <p:cBhvr>
                                        <p:cTn id="56" dur="1" fill="hold"/>
                                        <p:tgtEl>
                                          <p:spTgt spid="8"/>
                                        </p:tgtEl>
                                      </p:cBhvr>
                                    </p:cmd>
                                  </p:childTnLst>
                                </p:cTn>
                              </p:par>
                            </p:childTnLst>
                          </p:cTn>
                        </p:par>
                        <p:par>
                          <p:cTn id="57" fill="hold">
                            <p:stCondLst>
                              <p:cond delay="500"/>
                            </p:stCondLst>
                            <p:childTnLst>
                              <p:par>
                                <p:cTn id="58" presetID="1" presetClass="mediacall" presetSubtype="0" fill="hold" nodeType="afterEffect">
                                  <p:stCondLst>
                                    <p:cond delay="0"/>
                                  </p:stCondLst>
                                  <p:childTnLst>
                                    <p:cmd type="call" cmd="playFrom(0.0)">
                                      <p:cBhvr>
                                        <p:cTn id="59" dur="1824" fill="hold"/>
                                        <p:tgtEl>
                                          <p:spTgt spid="9"/>
                                        </p:tgtEl>
                                      </p:cBhvr>
                                    </p:cmd>
                                  </p:childTnLst>
                                </p:cTn>
                              </p:par>
                            </p:childTnLst>
                          </p:cTn>
                        </p:par>
                      </p:childTnLst>
                    </p:cTn>
                  </p:par>
                </p:childTnLst>
              </p:cTn>
              <p:nextCondLst>
                <p:cond evt="onClick" delay="0">
                  <p:tgtEl>
                    <p:spTgt spid="3"/>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FF76B-DC86-F54F-E2A4-C03D7E4E26A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CD1A242-8DE1-F4F0-CF4F-18F30AFD2CBA}"/>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5. What does a blood pressure monitor do?</a:t>
            </a:r>
            <a:endParaRPr lang="el-GR" sz="3200" b="1" dirty="0">
              <a:solidFill>
                <a:srgbClr val="008379"/>
              </a:solidFill>
            </a:endParaRPr>
          </a:p>
        </p:txBody>
      </p:sp>
      <p:pic>
        <p:nvPicPr>
          <p:cNvPr id="4" name="5 A Question-26">
            <a:hlinkClick r:id="" action="ppaction://media"/>
            <a:extLst>
              <a:ext uri="{FF2B5EF4-FFF2-40B4-BE49-F238E27FC236}">
                <a16:creationId xmlns:a16="http://schemas.microsoft.com/office/drawing/2014/main" id="{05D7C566-390D-9D95-95D4-62CA20F6C3C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376275" y="777875"/>
            <a:ext cx="609600" cy="609600"/>
          </a:xfrm>
          <a:prstGeom prst="rect">
            <a:avLst/>
          </a:prstGeom>
        </p:spPr>
      </p:pic>
      <p:pic>
        <p:nvPicPr>
          <p:cNvPr id="8" name="5 A Correct-27">
            <a:hlinkClick r:id="" action="ppaction://media"/>
            <a:extLst>
              <a:ext uri="{FF2B5EF4-FFF2-40B4-BE49-F238E27FC236}">
                <a16:creationId xmlns:a16="http://schemas.microsoft.com/office/drawing/2014/main" id="{A659AEC8-D91D-4936-2248-9245771064D3}"/>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376275" y="3190875"/>
            <a:ext cx="609600" cy="609600"/>
          </a:xfrm>
          <a:prstGeom prst="rect">
            <a:avLst/>
          </a:prstGeom>
        </p:spPr>
      </p:pic>
      <p:pic>
        <p:nvPicPr>
          <p:cNvPr id="9" name="5 A wrong-28">
            <a:hlinkClick r:id="" action="ppaction://media"/>
            <a:extLst>
              <a:ext uri="{FF2B5EF4-FFF2-40B4-BE49-F238E27FC236}">
                <a16:creationId xmlns:a16="http://schemas.microsoft.com/office/drawing/2014/main" id="{1234717F-7B08-AE61-B03F-386D8B5BEF89}"/>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414375" y="5908675"/>
            <a:ext cx="609600" cy="609600"/>
          </a:xfrm>
          <a:prstGeom prst="rect">
            <a:avLst/>
          </a:prstGeom>
        </p:spPr>
      </p:pic>
      <p:sp>
        <p:nvSpPr>
          <p:cNvPr id="10" name="Option A">
            <a:extLst>
              <a:ext uri="{FF2B5EF4-FFF2-40B4-BE49-F238E27FC236}">
                <a16:creationId xmlns:a16="http://schemas.microsoft.com/office/drawing/2014/main" id="{6C78063E-24BA-C14A-9A73-75C639B83436}"/>
              </a:ext>
            </a:extLst>
          </p:cNvPr>
          <p:cNvSpPr/>
          <p:nvPr/>
        </p:nvSpPr>
        <p:spPr>
          <a:xfrm>
            <a:off x="1270860" y="1976987"/>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Fit Measures your blood pressure</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FDA53B9F-2955-C848-EAF5-43F35A0BF972}"/>
              </a:ext>
            </a:extLst>
          </p:cNvPr>
          <p:cNvSpPr/>
          <p:nvPr/>
        </p:nvSpPr>
        <p:spPr>
          <a:xfrm>
            <a:off x="1270862" y="3273585"/>
            <a:ext cx="9701938"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Counts your steps</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Option C">
            <a:extLst>
              <a:ext uri="{FF2B5EF4-FFF2-40B4-BE49-F238E27FC236}">
                <a16:creationId xmlns:a16="http://schemas.microsoft.com/office/drawing/2014/main" id="{79AA799C-369B-330F-C8A7-901A6218A2A8}"/>
              </a:ext>
            </a:extLst>
          </p:cNvPr>
          <p:cNvSpPr/>
          <p:nvPr/>
        </p:nvSpPr>
        <p:spPr>
          <a:xfrm>
            <a:off x="1270861" y="4532206"/>
            <a:ext cx="9701939" cy="1097310"/>
          </a:xfrm>
          <a:prstGeom prst="roundRect">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chemeClr val="bg1"/>
                </a:solidFill>
                <a:effectLst>
                  <a:outerShdw blurRad="38100" dist="38100" dir="2700000" algn="tl">
                    <a:srgbClr val="000000">
                      <a:alpha val="43137"/>
                    </a:srgbClr>
                  </a:outerShdw>
                </a:effectLst>
              </a:rPr>
              <a:t>Plays music</a:t>
            </a:r>
            <a:endParaRPr lang="el-GR" sz="28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Βέλος: Δεξιό 1">
            <a:hlinkClick r:id="" action="ppaction://hlinkshowjump?jump=nextslide"/>
            <a:extLst>
              <a:ext uri="{FF2B5EF4-FFF2-40B4-BE49-F238E27FC236}">
                <a16:creationId xmlns:a16="http://schemas.microsoft.com/office/drawing/2014/main" id="{AADEC868-DE55-E0A9-E27D-6AB3C5F8AD6C}"/>
              </a:ext>
            </a:extLst>
          </p:cNvPr>
          <p:cNvSpPr/>
          <p:nvPr/>
        </p:nvSpPr>
        <p:spPr>
          <a:xfrm>
            <a:off x="9689392" y="5486399"/>
            <a:ext cx="2446638" cy="1285875"/>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Βέλος: Αριστερό 5">
            <a:hlinkClick r:id="" action="ppaction://hlinkshowjump?jump=previousslide"/>
            <a:extLst>
              <a:ext uri="{FF2B5EF4-FFF2-40B4-BE49-F238E27FC236}">
                <a16:creationId xmlns:a16="http://schemas.microsoft.com/office/drawing/2014/main" id="{93606526-7B49-C8F7-B23B-E720F97696E5}"/>
              </a:ext>
            </a:extLst>
          </p:cNvPr>
          <p:cNvSpPr/>
          <p:nvPr/>
        </p:nvSpPr>
        <p:spPr>
          <a:xfrm>
            <a:off x="55970" y="5486399"/>
            <a:ext cx="2326460" cy="1285875"/>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3211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88" fill="hold"/>
                                        <p:tgtEl>
                                          <p:spTgt spid="4"/>
                                        </p:tgtEl>
                                      </p:cBhvr>
                                    </p:cmd>
                                  </p:childTnLst>
                                </p:cTn>
                              </p:par>
                            </p:childTnLst>
                          </p:cTn>
                        </p:par>
                      </p:childTnLst>
                    </p:cTn>
                  </p:par>
                </p:childTnLst>
              </p:cTn>
              <p:prevCondLst>
                <p:cond evt="onPrev" delay="43728">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024">
                  <p:tgtEl>
                    <p:spTgt spid="15"/>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withEffect">
                                  <p:stCondLst>
                                    <p:cond delay="0"/>
                                  </p:stCondLst>
                                  <p:childTnLst>
                                    <p:animClr clrSpc="rgb" dir="cw">
                                      <p:cBhvr>
                                        <p:cTn id="49" dur="500" fill="hold"/>
                                        <p:tgtEl>
                                          <p:spTgt spid="3"/>
                                        </p:tgtEl>
                                        <p:attrNameLst>
                                          <p:attrName>fillcolor</p:attrName>
                                        </p:attrNameLst>
                                      </p:cBhvr>
                                      <p:to>
                                        <a:srgbClr val="C00000"/>
                                      </p:to>
                                    </p:animClr>
                                    <p:set>
                                      <p:cBhvr>
                                        <p:cTn id="50" dur="500" fill="hold"/>
                                        <p:tgtEl>
                                          <p:spTgt spid="3"/>
                                        </p:tgtEl>
                                        <p:attrNameLst>
                                          <p:attrName>fill.type</p:attrName>
                                        </p:attrNameLst>
                                      </p:cBhvr>
                                      <p:to>
                                        <p:strVal val="solid"/>
                                      </p:to>
                                    </p:set>
                                    <p:set>
                                      <p:cBhvr>
                                        <p:cTn id="51" dur="500" fill="hold"/>
                                        <p:tgtEl>
                                          <p:spTgt spid="3"/>
                                        </p:tgtEl>
                                        <p:attrNameLst>
                                          <p:attrName>fill.on</p:attrName>
                                        </p:attrNameLst>
                                      </p:cBhvr>
                                      <p:to>
                                        <p:strVal val="true"/>
                                      </p:to>
                                    </p:set>
                                  </p:childTnLst>
                                </p:cTn>
                              </p:par>
                              <p:par>
                                <p:cTn id="52" presetID="3" presetClass="mediacall" presetSubtype="0" fill="hold" nodeType="withEffect">
                                  <p:stCondLst>
                                    <p:cond delay="0"/>
                                  </p:stCondLst>
                                  <p:childTnLst>
                                    <p:cmd type="call" cmd="stop">
                                      <p:cBhvr>
                                        <p:cTn id="53" dur="1" fill="hold"/>
                                        <p:tgtEl>
                                          <p:spTgt spid="4"/>
                                        </p:tgtEl>
                                      </p:cBhvr>
                                    </p:cmd>
                                  </p:childTnLst>
                                </p:cTn>
                              </p:par>
                            </p:childTnLst>
                          </p:cTn>
                        </p:par>
                        <p:par>
                          <p:cTn id="54" fill="hold">
                            <p:stCondLst>
                              <p:cond delay="500"/>
                            </p:stCondLst>
                            <p:childTnLst>
                              <p:par>
                                <p:cTn id="55" presetID="3" presetClass="mediacall" presetSubtype="0" fill="hold" nodeType="afterEffect">
                                  <p:stCondLst>
                                    <p:cond delay="0"/>
                                  </p:stCondLst>
                                  <p:childTnLst>
                                    <p:cmd type="call" cmd="stop">
                                      <p:cBhvr>
                                        <p:cTn id="56" dur="1" fill="hold"/>
                                        <p:tgtEl>
                                          <p:spTgt spid="8"/>
                                        </p:tgtEl>
                                      </p:cBhvr>
                                    </p:cmd>
                                  </p:childTnLst>
                                </p:cTn>
                              </p:par>
                              <p:par>
                                <p:cTn id="57" presetID="1" presetClass="mediacall" presetSubtype="0" fill="hold" nodeType="withEffect">
                                  <p:stCondLst>
                                    <p:cond delay="0"/>
                                  </p:stCondLst>
                                  <p:childTnLst>
                                    <p:cmd type="call" cmd="playFrom(0.0)">
                                      <p:cBhvr>
                                        <p:cTn id="58" dur="1944" fill="hold"/>
                                        <p:tgtEl>
                                          <p:spTgt spid="9"/>
                                        </p:tgtEl>
                                      </p:cBhvr>
                                    </p:cmd>
                                  </p:childTnLst>
                                </p:cTn>
                              </p:par>
                            </p:childTnLst>
                          </p:cTn>
                        </p:par>
                      </p:childTnLst>
                    </p:cTn>
                  </p:par>
                </p:childTnLst>
              </p:cTn>
              <p:nextCondLst>
                <p:cond evt="onClick" delay="0">
                  <p:tgtEl>
                    <p:spTgt spid="3"/>
                  </p:tgtEl>
                </p:cond>
              </p:nextCondLst>
            </p:seq>
          </p:childTnLst>
        </p:cTn>
      </p:par>
    </p:tnLst>
    <p:bldLst>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άτομο, ανθρώπινο πρόσωπο, χαμόγελο,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1CF6AA65-3714-76F7-E048-14D9CB623C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102" y="0"/>
            <a:ext cx="9197459" cy="6134705"/>
          </a:xfrm>
          <a:prstGeom prst="rect">
            <a:avLst/>
          </a:prstGeom>
        </p:spPr>
      </p:pic>
      <p:sp>
        <p:nvSpPr>
          <p:cNvPr id="2" name="Βέλος: Αναστροφή 1">
            <a:hlinkClick r:id="" action="ppaction://hlinkshowjump?jump=firstslide"/>
            <a:extLst>
              <a:ext uri="{FF2B5EF4-FFF2-40B4-BE49-F238E27FC236}">
                <a16:creationId xmlns:a16="http://schemas.microsoft.com/office/drawing/2014/main" id="{AFC7D323-2376-A43B-675F-9E33E712D208}"/>
              </a:ext>
            </a:extLst>
          </p:cNvPr>
          <p:cNvSpPr/>
          <p:nvPr/>
        </p:nvSpPr>
        <p:spPr>
          <a:xfrm rot="5400000">
            <a:off x="158294" y="5009310"/>
            <a:ext cx="1762047" cy="1788350"/>
          </a:xfrm>
          <a:prstGeom prst="uturnArrow">
            <a:avLst/>
          </a:prstGeom>
          <a:solidFill>
            <a:srgbClr val="C8E1E1"/>
          </a:solidFill>
          <a:ln w="5715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Επεξήγηση: Δεξιό βέλος 2">
            <a:hlinkClick r:id="" action="ppaction://hlinkshowjump?jump=endshow"/>
            <a:extLst>
              <a:ext uri="{FF2B5EF4-FFF2-40B4-BE49-F238E27FC236}">
                <a16:creationId xmlns:a16="http://schemas.microsoft.com/office/drawing/2014/main" id="{E56FC11C-4A8E-4C12-A5F8-D9617606A7BF}"/>
              </a:ext>
            </a:extLst>
          </p:cNvPr>
          <p:cNvSpPr/>
          <p:nvPr/>
        </p:nvSpPr>
        <p:spPr>
          <a:xfrm>
            <a:off x="9927771" y="5022461"/>
            <a:ext cx="2206172" cy="1762048"/>
          </a:xfrm>
          <a:prstGeom prst="rightArrowCallout">
            <a:avLst/>
          </a:prstGeom>
          <a:solidFill>
            <a:schemeClr val="bg1">
              <a:lumMod val="85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sp>
        <p:nvSpPr>
          <p:cNvPr id="5" name="TextBox 4">
            <a:extLst>
              <a:ext uri="{FF2B5EF4-FFF2-40B4-BE49-F238E27FC236}">
                <a16:creationId xmlns:a16="http://schemas.microsoft.com/office/drawing/2014/main" id="{29C89870-F958-8DF2-4A6B-B098B3A6A2AD}"/>
              </a:ext>
            </a:extLst>
          </p:cNvPr>
          <p:cNvSpPr txBox="1"/>
          <p:nvPr/>
        </p:nvSpPr>
        <p:spPr>
          <a:xfrm>
            <a:off x="-188" y="2543853"/>
            <a:ext cx="4917016" cy="1200329"/>
          </a:xfrm>
          <a:prstGeom prst="rect">
            <a:avLst/>
          </a:prstGeom>
          <a:noFill/>
        </p:spPr>
        <p:txBody>
          <a:bodyPr wrap="square">
            <a:spAutoFit/>
          </a:bodyPr>
          <a:lstStyle/>
          <a:p>
            <a:pPr algn="ctr"/>
            <a:r>
              <a:rPr lang="en-US" sz="3600">
                <a:solidFill>
                  <a:srgbClr val="008379"/>
                </a:solidFill>
                <a:latin typeface="Calibri" panose="020F0502020204030204" pitchFamily="34" charset="0"/>
              </a:rPr>
              <a:t>You have finished the quizzes!</a:t>
            </a:r>
            <a:endParaRPr lang="en-US" sz="3600" dirty="0">
              <a:solidFill>
                <a:srgbClr val="008379"/>
              </a:solidFill>
              <a:latin typeface="Calibri" panose="020F0502020204030204" pitchFamily="34" charset="0"/>
            </a:endParaRPr>
          </a:p>
        </p:txBody>
      </p:sp>
      <p:sp>
        <p:nvSpPr>
          <p:cNvPr id="7" name="Google Shape;235;p14">
            <a:extLst>
              <a:ext uri="{FF2B5EF4-FFF2-40B4-BE49-F238E27FC236}">
                <a16:creationId xmlns:a16="http://schemas.microsoft.com/office/drawing/2014/main" id="{9B3D237E-A68D-CEC7-24A1-F5AA8F95F65F}"/>
              </a:ext>
            </a:extLst>
          </p:cNvPr>
          <p:cNvSpPr/>
          <p:nvPr/>
        </p:nvSpPr>
        <p:spPr>
          <a:xfrm>
            <a:off x="7751568" y="129390"/>
            <a:ext cx="4146197"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de-DE" sz="1200" b="0" i="0" u="sng" strike="noStrike" cap="none">
                <a:solidFill>
                  <a:schemeClr val="dk1"/>
                </a:solidFill>
                <a:latin typeface="Calibri"/>
                <a:ea typeface="Calibri"/>
                <a:cs typeface="Calibri"/>
                <a:sym typeface="Calibri"/>
              </a:rPr>
              <a:t>Source | Freepik</a:t>
            </a:r>
            <a:endParaRPr sz="1200" b="0" i="0" u="none" strike="noStrike" cap="none" dirty="0">
              <a:solidFill>
                <a:schemeClr val="dk1"/>
              </a:solidFill>
              <a:latin typeface="Calibri"/>
              <a:ea typeface="Calibri"/>
              <a:cs typeface="Calibri"/>
              <a:sym typeface="Calibri"/>
            </a:endParaRPr>
          </a:p>
        </p:txBody>
      </p:sp>
      <p:pic>
        <p:nvPicPr>
          <p:cNvPr id="8" name="Picture 6">
            <a:extLst>
              <a:ext uri="{FF2B5EF4-FFF2-40B4-BE49-F238E27FC236}">
                <a16:creationId xmlns:a16="http://schemas.microsoft.com/office/drawing/2014/main" id="{87C47D0D-392F-5EE9-DCBC-83BB318330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2991" y="6256086"/>
            <a:ext cx="2574342" cy="540084"/>
          </a:xfrm>
          <a:prstGeom prst="rect">
            <a:avLst/>
          </a:prstGeom>
        </p:spPr>
      </p:pic>
      <p:pic>
        <p:nvPicPr>
          <p:cNvPr id="1028" name="Picture 4" descr="logo id health white">
            <a:extLst>
              <a:ext uri="{FF2B5EF4-FFF2-40B4-BE49-F238E27FC236}">
                <a16:creationId xmlns:a16="http://schemas.microsoft.com/office/drawing/2014/main" id="{C2ECB688-D9AE-8817-89D9-86442B6BE7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61063">
            <a:off x="5223957" y="4572224"/>
            <a:ext cx="2982833" cy="1183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F8ED69-AC5F-1BFD-009A-FCC33407E495}"/>
              </a:ext>
            </a:extLst>
          </p:cNvPr>
          <p:cNvSpPr txBox="1"/>
          <p:nvPr/>
        </p:nvSpPr>
        <p:spPr>
          <a:xfrm>
            <a:off x="4617333" y="6232013"/>
            <a:ext cx="5310438" cy="600164"/>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12" name="finished">
            <a:hlinkClick r:id="" action="ppaction://media"/>
            <a:extLst>
              <a:ext uri="{FF2B5EF4-FFF2-40B4-BE49-F238E27FC236}">
                <a16:creationId xmlns:a16="http://schemas.microsoft.com/office/drawing/2014/main" id="{CFA09591-596C-607D-9C75-FC3109E8A8C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47650" y="1329418"/>
            <a:ext cx="609600" cy="609600"/>
          </a:xfrm>
          <a:prstGeom prst="rect">
            <a:avLst/>
          </a:prstGeom>
        </p:spPr>
      </p:pic>
      <p:pic>
        <p:nvPicPr>
          <p:cNvPr id="13" name="start">
            <a:hlinkClick r:id="" action="ppaction://media"/>
            <a:extLst>
              <a:ext uri="{FF2B5EF4-FFF2-40B4-BE49-F238E27FC236}">
                <a16:creationId xmlns:a16="http://schemas.microsoft.com/office/drawing/2014/main" id="{D2C4E3B3-C3AB-F301-2555-700A91CFA02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11175" y="3368675"/>
            <a:ext cx="609600" cy="609600"/>
          </a:xfrm>
          <a:prstGeom prst="rect">
            <a:avLst/>
          </a:prstGeom>
        </p:spPr>
      </p:pic>
      <p:pic>
        <p:nvPicPr>
          <p:cNvPr id="14" name="leave">
            <a:hlinkClick r:id="" action="ppaction://media"/>
            <a:extLst>
              <a:ext uri="{FF2B5EF4-FFF2-40B4-BE49-F238E27FC236}">
                <a16:creationId xmlns:a16="http://schemas.microsoft.com/office/drawing/2014/main" id="{C8B34FC6-E7C5-BC80-6771-97A73CBC84A8}"/>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995275" y="5807075"/>
            <a:ext cx="609600" cy="609600"/>
          </a:xfrm>
          <a:prstGeom prst="rect">
            <a:avLst/>
          </a:prstGeom>
        </p:spPr>
      </p:pic>
    </p:spTree>
    <p:extLst>
      <p:ext uri="{BB962C8B-B14F-4D97-AF65-F5344CB8AC3E}">
        <p14:creationId xmlns:p14="http://schemas.microsoft.com/office/powerpoint/2010/main" val="35363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40" fill="hold"/>
                                        <p:tgtEl>
                                          <p:spTgt spid="12"/>
                                        </p:tgtEl>
                                      </p:cBhvr>
                                    </p:cmd>
                                  </p:childTnLst>
                                </p:cTn>
                              </p:par>
                            </p:childTnLst>
                          </p:cTn>
                        </p:par>
                        <p:par>
                          <p:cTn id="7" fill="hold">
                            <p:stCondLst>
                              <p:cond delay="744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6144"/>
                            </p:stCondLst>
                            <p:childTnLst>
                              <p:par>
                                <p:cTn id="11" presetID="1" presetClass="mediacall" presetSubtype="0" fill="hold" nodeType="afterEffect">
                                  <p:stCondLst>
                                    <p:cond delay="0"/>
                                  </p:stCondLst>
                                  <p:childTnLst>
                                    <p:cmd type="call" cmd="playFrom(0.0)">
                                      <p:cBhvr>
                                        <p:cTn id="12" dur="5448" fill="hold"/>
                                        <p:tgtEl>
                                          <p:spTgt spid="13"/>
                                        </p:tgtEl>
                                      </p:cBhvr>
                                    </p:cmd>
                                  </p:childTnLst>
                                </p:cTn>
                              </p:par>
                            </p:childTnLst>
                          </p:cTn>
                        </p:par>
                        <p:par>
                          <p:cTn id="13" fill="hold">
                            <p:stCondLst>
                              <p:cond delay="11592"/>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3176"/>
                            </p:stCondLst>
                            <p:childTnLst>
                              <p:par>
                                <p:cTn id="17" presetID="1" presetClass="mediacall" presetSubtype="0" fill="hold" nodeType="afterEffect">
                                  <p:stCondLst>
                                    <p:cond delay="0"/>
                                  </p:stCondLst>
                                  <p:childTnLst>
                                    <p:cmd type="call" cmd="playFrom(0.0)">
                                      <p:cBhvr>
                                        <p:cTn id="18" dur="10968" fill="hold"/>
                                        <p:tgtEl>
                                          <p:spTgt spid="14"/>
                                        </p:tgtEl>
                                      </p:cBhvr>
                                    </p:cmd>
                                  </p:childTnLst>
                                </p:cTn>
                              </p:par>
                            </p:childTnLst>
                          </p:cTn>
                        </p:par>
                      </p:childTnLst>
                    </p:cTn>
                  </p:par>
                </p:childTnLst>
              </p:cTn>
              <p:prevCondLst>
                <p:cond evt="onPrev" delay="5328">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audio>
              <p:cMediaNode vol="80000">
                <p:cTn id="21"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C125DC14-71A5-4516-B7B1-E038238EAA9C"/>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n\uFFFD\uFFFDj{C10BDF9C-3647-451D-8B65-8C6CB282298B}&quot;,&quot;C:\\Users\\Pantelis\\OneDrive\\Documents\\Presentation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PRESENTATION_TITLE" val="ID-Health-Modules-temp-v01-Easy"/>
  <p:tag name="ISPRING_FIRST_PUBLISH" val="1"/>
  <p:tag name="ISPRING_SCORM_RATE_QUIZZES" val="0"/>
</p:tagLst>
</file>

<file path=ppt/tags/tag2.xml><?xml version="1.0" encoding="utf-8"?>
<p:tagLst xmlns:a="http://schemas.openxmlformats.org/drawingml/2006/main" xmlns:r="http://schemas.openxmlformats.org/officeDocument/2006/relationships" xmlns:p="http://schemas.openxmlformats.org/presentationml/2006/main">
  <p:tag name="QNUM" val="1"/>
  <p:tag name="CORRECT" val="agree"/>
</p:tagLst>
</file>

<file path=ppt/tags/tag3.xml><?xml version="1.0" encoding="utf-8"?>
<p:tagLst xmlns:a="http://schemas.openxmlformats.org/drawingml/2006/main" xmlns:r="http://schemas.openxmlformats.org/officeDocument/2006/relationships" xmlns:p="http://schemas.openxmlformats.org/presentationml/2006/main">
  <p:tag name="QNUM" val="2"/>
  <p:tag name="CORRECT" val="agree"/>
</p:tagLst>
</file>

<file path=ppt/tags/tag4.xml><?xml version="1.0" encoding="utf-8"?>
<p:tagLst xmlns:a="http://schemas.openxmlformats.org/drawingml/2006/main" xmlns:r="http://schemas.openxmlformats.org/officeDocument/2006/relationships" xmlns:p="http://schemas.openxmlformats.org/presentationml/2006/main">
  <p:tag name="QNUM" val="3"/>
  <p:tag name="CORRECT" val="agree"/>
</p:tagLst>
</file>

<file path=ppt/tags/tag5.xml><?xml version="1.0" encoding="utf-8"?>
<p:tagLst xmlns:a="http://schemas.openxmlformats.org/drawingml/2006/main" xmlns:r="http://schemas.openxmlformats.org/officeDocument/2006/relationships" xmlns:p="http://schemas.openxmlformats.org/presentationml/2006/main">
  <p:tag name="QNUM" val="4"/>
  <p:tag name="CORRECT" val="agree"/>
</p:tagLst>
</file>

<file path=ppt/tags/tag6.xml><?xml version="1.0" encoding="utf-8"?>
<p:tagLst xmlns:a="http://schemas.openxmlformats.org/drawingml/2006/main" xmlns:r="http://schemas.openxmlformats.org/officeDocument/2006/relationships" xmlns:p="http://schemas.openxmlformats.org/presentationml/2006/main">
  <p:tag name="QNUM" val="5"/>
  <p:tag name="CORRECT" val="agree"/>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2248</TotalTime>
  <Words>693</Words>
  <Application>Microsoft Office PowerPoint</Application>
  <PresentationFormat>Widescreen</PresentationFormat>
  <Paragraphs>44</Paragraphs>
  <Slides>7</Slides>
  <Notes>7</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ID-Health-Modules-temp-v01-Easy</dc:title>
  <dc:creator>Pantelis Balaouras</dc:creator>
  <cp:lastModifiedBy>Pantelis Balaouras</cp:lastModifiedBy>
  <cp:revision>26</cp:revision>
  <dcterms:created xsi:type="dcterms:W3CDTF">2025-05-12T15:24:27Z</dcterms:created>
  <dcterms:modified xsi:type="dcterms:W3CDTF">2026-02-18T15:07:06Z</dcterms:modified>
</cp:coreProperties>
</file>