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302" r:id="rId3"/>
    <p:sldId id="315" r:id="rId4"/>
    <p:sldId id="318" r:id="rId5"/>
    <p:sldId id="320" r:id="rId6"/>
    <p:sldId id="321"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three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F5D5-0D4A-A537-A14A-18C68AF3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021E-B6C3-8E07-5073-1092F4119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16AE7-56A5-DC51-E612-C2878AC009D2}"/>
              </a:ext>
            </a:extLst>
          </p:cNvPr>
          <p:cNvSpPr>
            <a:spLocks noGrp="1"/>
          </p:cNvSpPr>
          <p:nvPr>
            <p:ph type="body" idx="1"/>
          </p:nvPr>
        </p:nvSpPr>
        <p:spPr/>
        <p:txBody>
          <a:bodyPr/>
          <a:lstStyle/>
          <a:p>
            <a:r>
              <a:rPr lang="en-US"/>
              <a:t>Which one is a SAFE action?
!! Option A:
! Sharing your health app password.
! If you agree, click the blue box.
! Or
!! Option B:
! Logging out after using your online health record on a public computer.
!If you agree, click the orange box.
! Or
!! Option C:
! Posting your medical results online.
!If you agree, click the brown box.</a:t>
            </a:r>
            <a:endParaRPr lang="en-US" dirty="0"/>
          </a:p>
        </p:txBody>
      </p:sp>
      <p:sp>
        <p:nvSpPr>
          <p:cNvPr id="4" name="Slide Number Placeholder 3">
            <a:extLst>
              <a:ext uri="{FF2B5EF4-FFF2-40B4-BE49-F238E27FC236}">
                <a16:creationId xmlns:a16="http://schemas.microsoft.com/office/drawing/2014/main" id="{FE20198A-F16E-119C-33B0-EE4B8A0140A8}"/>
              </a:ext>
            </a:extLst>
          </p:cNvPr>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511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Who is allowed to see your health records without your permission?
!! Option A:!
Your doctor.
! If you agree, click the blue box.
!Or
!! Option B:!
Anyone on the internet.
! If you agree, click the orange box.
!Or
!! Option C:!
Your best friend.
! If you agree, click the brown box.</a:t>
            </a: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You receive a phone call asking for your health card number.! What should you do?
!! Option A:
! Give the number immediately.
! If you agree, click the blue box.
! Or
!! Option B:
! Say “No” and tell a trusted person.
!If you agree, click the orange box.
! Or
!! Option C:
! Post about it online.
!If you agree, click the brown box.</a:t>
            </a:r>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8129-595E-2CCF-FDB4-D632E2EC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7598-5C89-3D3E-9862-AF77E76B3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3A130-6AA4-6D4F-F467-8F3C268A0F06}"/>
              </a:ext>
            </a:extLst>
          </p:cNvPr>
          <p:cNvSpPr>
            <a:spLocks noGrp="1"/>
          </p:cNvSpPr>
          <p:nvPr>
            <p:ph type="body" idx="1"/>
          </p:nvPr>
        </p:nvSpPr>
        <p:spPr/>
        <p:txBody>
          <a:bodyPr/>
          <a:lstStyle/>
          <a:p>
            <a:r>
              <a:rPr lang="en-US"/>
              <a:t>Your friend wants to use your health app on your phone. What is the best choice?
!! Option A:
!  Give them your password.
! If you agree, click the blue box.
! Or
!! Option B:
! Tell them “No”, because it’s private
!If you agree, click the orange box.
! Or
!! Option C:
! Let them use your phone but not tell anyone.
!If you agree, click the brown box.</a:t>
            </a:r>
            <a:endParaRPr lang="en-US" dirty="0"/>
          </a:p>
        </p:txBody>
      </p:sp>
      <p:sp>
        <p:nvSpPr>
          <p:cNvPr id="4" name="Slide Number Placeholder 3">
            <a:extLst>
              <a:ext uri="{FF2B5EF4-FFF2-40B4-BE49-F238E27FC236}">
                <a16:creationId xmlns:a16="http://schemas.microsoft.com/office/drawing/2014/main" id="{3C460AD3-4860-08D9-652B-792AE53AAFD6}"/>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184048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If someone shares your health information without asking you, what can you do?
!! Option A:!
Tell a trusted person or support worker.
! If you agree, click the blue box.
!Or
!! Option B:!   Stay quiet.
! If you agree, click the orange box.
!Or
!! Option C:!  Share their information back
! If you agree, click the brown box.</a:t>
            </a: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84" fill="hold"/>
                                        <p:tgtEl>
                                          <p:spTgt spid="2"/>
                                        </p:tgtEl>
                                      </p:cBhvr>
                                    </p:cmd>
                                  </p:childTnLst>
                                </p:cTn>
                              </p:par>
                            </p:childTnLst>
                          </p:cTn>
                        </p:par>
                        <p:par>
                          <p:cTn id="7" fill="hold">
                            <p:stCondLst>
                              <p:cond delay="2618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3A8-05A0-27CC-9D48-1C83820CBA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DEB1BD-0B22-81C6-30D9-2133A909D99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Which one is a SAFE action?</a:t>
            </a:r>
            <a:endParaRPr lang="el-GR" sz="3200" b="1" dirty="0">
              <a:solidFill>
                <a:srgbClr val="008379"/>
              </a:solidFill>
            </a:endParaRPr>
          </a:p>
        </p:txBody>
      </p:sp>
      <p:pic>
        <p:nvPicPr>
          <p:cNvPr id="4" name="1 B Question-5">
            <a:hlinkClick r:id="" action="ppaction://media"/>
            <a:extLst>
              <a:ext uri="{FF2B5EF4-FFF2-40B4-BE49-F238E27FC236}">
                <a16:creationId xmlns:a16="http://schemas.microsoft.com/office/drawing/2014/main" id="{EA150511-9C72-E5D3-4F0F-3FDC72ACEC8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14725"/>
            <a:ext cx="609600" cy="609600"/>
          </a:xfrm>
          <a:prstGeom prst="rect">
            <a:avLst/>
          </a:prstGeom>
        </p:spPr>
      </p:pic>
      <p:pic>
        <p:nvPicPr>
          <p:cNvPr id="6" name="1 B Correct-6">
            <a:hlinkClick r:id="" action="ppaction://media"/>
            <a:extLst>
              <a:ext uri="{FF2B5EF4-FFF2-40B4-BE49-F238E27FC236}">
                <a16:creationId xmlns:a16="http://schemas.microsoft.com/office/drawing/2014/main" id="{1ADE523C-C0D9-191F-E013-13F2E8B2D9E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93775" y="1755775"/>
            <a:ext cx="609600" cy="609600"/>
          </a:xfrm>
          <a:prstGeom prst="rect">
            <a:avLst/>
          </a:prstGeom>
        </p:spPr>
      </p:pic>
      <p:pic>
        <p:nvPicPr>
          <p:cNvPr id="7" name="1 B wrong-7">
            <a:hlinkClick r:id="" action="ppaction://media"/>
            <a:extLst>
              <a:ext uri="{FF2B5EF4-FFF2-40B4-BE49-F238E27FC236}">
                <a16:creationId xmlns:a16="http://schemas.microsoft.com/office/drawing/2014/main" id="{CA1BD30E-5765-1D2B-20B8-0BA9FEC840F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642975" y="5133975"/>
            <a:ext cx="609600" cy="609600"/>
          </a:xfrm>
          <a:prstGeom prst="rect">
            <a:avLst/>
          </a:prstGeom>
        </p:spPr>
      </p:pic>
      <p:sp>
        <p:nvSpPr>
          <p:cNvPr id="12" name="Option A">
            <a:extLst>
              <a:ext uri="{FF2B5EF4-FFF2-40B4-BE49-F238E27FC236}">
                <a16:creationId xmlns:a16="http://schemas.microsoft.com/office/drawing/2014/main" id="{CD0D6099-BD99-6779-E21E-87A80A9E28C2}"/>
              </a:ext>
            </a:extLst>
          </p:cNvPr>
          <p:cNvSpPr/>
          <p:nvPr/>
        </p:nvSpPr>
        <p:spPr>
          <a:xfrm>
            <a:off x="1270861" y="199121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Sharing your health app password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Option B">
            <a:extLst>
              <a:ext uri="{FF2B5EF4-FFF2-40B4-BE49-F238E27FC236}">
                <a16:creationId xmlns:a16="http://schemas.microsoft.com/office/drawing/2014/main" id="{84C10F9F-1DFC-34F5-EEBE-D2BB14E0885A}"/>
              </a:ext>
            </a:extLst>
          </p:cNvPr>
          <p:cNvSpPr/>
          <p:nvPr/>
        </p:nvSpPr>
        <p:spPr>
          <a:xfrm>
            <a:off x="1270862" y="328781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Logging out after using your online health record on a public computer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B1336922-6FE6-7309-EDD9-9DC69B81B5B4}"/>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Βέλος: Αριστερό 2">
            <a:hlinkClick r:id="" action="ppaction://hlinkshowjump?jump=previousslide"/>
            <a:extLst>
              <a:ext uri="{FF2B5EF4-FFF2-40B4-BE49-F238E27FC236}">
                <a16:creationId xmlns:a16="http://schemas.microsoft.com/office/drawing/2014/main" id="{6523D550-73C2-9D1D-F56E-D2576479A6A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ption C">
            <a:extLst>
              <a:ext uri="{FF2B5EF4-FFF2-40B4-BE49-F238E27FC236}">
                <a16:creationId xmlns:a16="http://schemas.microsoft.com/office/drawing/2014/main" id="{CEABA396-1FD0-25F8-39C2-09D3DA49EDF0}"/>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Posting your medical results online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7588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0" fill="hold"/>
                                        <p:tgtEl>
                                          <p:spTgt spid="4"/>
                                        </p:tgtEl>
                                      </p:cBhvr>
                                    </p:cmd>
                                  </p:childTnLst>
                                </p:cTn>
                              </p:par>
                            </p:childTnLst>
                          </p:cTn>
                        </p:par>
                      </p:childTnLst>
                    </p:cTn>
                  </p:par>
                </p:childTnLst>
              </p:cTn>
              <p:prevCondLst>
                <p:cond evt="onPrev" delay="5179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C00000"/>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04">
                  <p:tgtEl>
                    <p:spTgt spid="12"/>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22"/>
                                        </p:tgtEl>
                                        <p:attrNameLst>
                                          <p:attrName>fillcolor</p:attrName>
                                        </p:attrNameLst>
                                      </p:cBhvr>
                                      <p:to>
                                        <a:srgbClr val="92D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par>
                                <p:cTn id="38" presetID="10" presetClass="entr" presetSubtype="0" fill="hold" grpId="0" nodeType="withEffect">
                                  <p:stCondLst>
                                    <p:cond delay="8784"/>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500" fill="hold"/>
                                        <p:tgtEl>
                                          <p:spTgt spid="8"/>
                                        </p:tgtEl>
                                        <p:attrNameLst>
                                          <p:attrName>fillcolor</p:attrName>
                                        </p:attrNameLst>
                                      </p:cBhvr>
                                      <p:to>
                                        <a:srgbClr val="C000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cTn>
                              </p:par>
                              <p:par>
                                <p:cTn id="51" presetID="3" presetClass="mediacall" presetSubtype="0" fill="hold" nodeType="withEffect">
                                  <p:stCondLst>
                                    <p:cond delay="0"/>
                                  </p:stCondLst>
                                  <p:childTnLst>
                                    <p:cmd type="call" cmd="stop">
                                      <p:cBhvr>
                                        <p:cTn id="52" dur="1" fill="hold"/>
                                        <p:tgtEl>
                                          <p:spTgt spid="4"/>
                                        </p:tgtEl>
                                      </p:cBhvr>
                                    </p:cmd>
                                  </p:childTnLst>
                                </p:cTn>
                              </p:par>
                            </p:childTnLst>
                          </p:cTn>
                        </p:par>
                        <p:par>
                          <p:cTn id="53" fill="hold">
                            <p:stCondLst>
                              <p:cond delay="500"/>
                            </p:stCondLst>
                            <p:childTnLst>
                              <p:par>
                                <p:cTn id="54" presetID="3" presetClass="mediacall" presetSubtype="0" fill="hold" nodeType="afterEffect">
                                  <p:stCondLst>
                                    <p:cond delay="0"/>
                                  </p:stCondLst>
                                  <p:childTnLst>
                                    <p:cmd type="call" cmd="stop">
                                      <p:cBhvr>
                                        <p:cTn id="55" dur="1" fill="hold"/>
                                        <p:tgtEl>
                                          <p:spTgt spid="6"/>
                                        </p:tgtEl>
                                      </p:cBhvr>
                                    </p:cmd>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1944" fill="hold"/>
                                        <p:tgtEl>
                                          <p:spTgt spid="7"/>
                                        </p:tgtEl>
                                      </p:cBhvr>
                                    </p:cmd>
                                  </p:childTnLst>
                                </p:cTn>
                              </p:par>
                            </p:childTnLst>
                          </p:cTn>
                        </p:par>
                      </p:childTnLst>
                    </p:cTn>
                  </p:par>
                </p:childTnLst>
              </p:cTn>
              <p:nextCondLst>
                <p:cond evt="onClick" delay="0">
                  <p:tgtEl>
                    <p:spTgt spid="8"/>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2. Who is allowed to see your health records without your permission?</a:t>
            </a:r>
            <a:endParaRPr lang="el-GR" sz="3200" b="1"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4049375" y="5362575"/>
            <a:ext cx="609600" cy="609600"/>
          </a:xfrm>
          <a:prstGeom prst="rect">
            <a:avLst/>
          </a:prstGeom>
        </p:spPr>
      </p:pic>
      <p:sp>
        <p:nvSpPr>
          <p:cNvPr id="10" name="Option A">
            <a:extLst>
              <a:ext uri="{FF2B5EF4-FFF2-40B4-BE49-F238E27FC236}">
                <a16:creationId xmlns:a16="http://schemas.microsoft.com/office/drawing/2014/main" id="{4D995F55-7D89-8A1A-6216-2BB1AF2DB6B7}"/>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Your doctor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DAF2D76C-A657-7476-1AD3-C888C4C01B1A}"/>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Anyone on the internet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9EAC2125-CB30-A683-2AB5-0A64DC0C1F47}"/>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Your best friend</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40CE34D7-CD44-93E5-ECBB-F0B8D4587F92}"/>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2DAA1BD5-20C9-9572-E3A7-BA8D6F15B07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08" fill="hold"/>
                                        <p:tgtEl>
                                          <p:spTgt spid="4"/>
                                        </p:tgtEl>
                                      </p:cBhvr>
                                    </p:cmd>
                                  </p:childTnLst>
                                </p:cTn>
                              </p:par>
                            </p:childTnLst>
                          </p:cTn>
                        </p:par>
                      </p:childTnLst>
                    </p:cTn>
                  </p:par>
                </p:childTnLst>
              </p:cTn>
              <p:prevCondLst>
                <p:cond evt="onPrev" delay="4689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68">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8"/>
                                        </p:tgtEl>
                                      </p:cBhvr>
                                    </p:cmd>
                                  </p:childTnLst>
                                </p:cTn>
                              </p:par>
                              <p:par>
                                <p:cTn id="56" presetID="1" presetClass="mediacall" presetSubtype="0" fill="hold" nodeType="withEffect">
                                  <p:stCondLst>
                                    <p:cond delay="0"/>
                                  </p:stCondLst>
                                  <p:childTnLst>
                                    <p:cmd type="call" cmd="playFrom(0.0)">
                                      <p:cBhvr>
                                        <p:cTn id="57" dur="1800"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3.You receive a phone call asking for your health card number. What should you do?</a:t>
            </a:r>
            <a:endParaRPr lang="el-GR" sz="3200" b="1"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39989" y="5248713"/>
            <a:ext cx="609600" cy="609600"/>
          </a:xfrm>
          <a:prstGeom prst="rect">
            <a:avLst/>
          </a:prstGeom>
        </p:spPr>
      </p:pic>
      <p:sp>
        <p:nvSpPr>
          <p:cNvPr id="8" name="Option A">
            <a:extLst>
              <a:ext uri="{FF2B5EF4-FFF2-40B4-BE49-F238E27FC236}">
                <a16:creationId xmlns:a16="http://schemas.microsoft.com/office/drawing/2014/main" id="{721892AD-7B04-AC8E-E829-88FE1197D171}"/>
              </a:ext>
            </a:extLst>
          </p:cNvPr>
          <p:cNvSpPr/>
          <p:nvPr/>
        </p:nvSpPr>
        <p:spPr>
          <a:xfrm>
            <a:off x="1270861" y="1993029"/>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Give the number immediately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8F5F67E-1602-827D-07D0-76376696AFD3}"/>
              </a:ext>
            </a:extLst>
          </p:cNvPr>
          <p:cNvSpPr/>
          <p:nvPr/>
        </p:nvSpPr>
        <p:spPr>
          <a:xfrm>
            <a:off x="1270861" y="3289627"/>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Say “No” and tell a trusted person</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30BFC183-A656-1DAF-ABDB-ED825464649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Post about it online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900EBE52-06B1-7829-7EFF-C8B5067F5FD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CC98F933-78F4-E514-879F-45A9902BE818}"/>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152" fill="hold"/>
                                        <p:tgtEl>
                                          <p:spTgt spid="4"/>
                                        </p:tgtEl>
                                      </p:cBhvr>
                                    </p:cmd>
                                  </p:childTnLst>
                                </p:cTn>
                              </p:par>
                            </p:childTnLst>
                          </p:cTn>
                        </p:par>
                      </p:childTnLst>
                    </p:cTn>
                  </p:par>
                </p:childTnLst>
              </p:cTn>
              <p:prevCondLst>
                <p:cond evt="onPrev" delay="5282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40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204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0D3B-1EA1-F1AC-5A7F-3FAE62488F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DC22149-7496-490B-A0A5-06CAEEF0CB55}"/>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4. Your friend wants to use your health app on your phone. What is the best choice?</a:t>
            </a:r>
            <a:endParaRPr lang="el-GR" sz="3200" b="1" dirty="0">
              <a:solidFill>
                <a:srgbClr val="008379"/>
              </a:solidFill>
            </a:endParaRPr>
          </a:p>
        </p:txBody>
      </p:sp>
      <p:pic>
        <p:nvPicPr>
          <p:cNvPr id="4" name="4 B Question-23">
            <a:hlinkClick r:id="" action="ppaction://media"/>
            <a:extLst>
              <a:ext uri="{FF2B5EF4-FFF2-40B4-BE49-F238E27FC236}">
                <a16:creationId xmlns:a16="http://schemas.microsoft.com/office/drawing/2014/main" id="{39625552-96CF-22D0-731C-06AD9E2468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378448A1-4097-3195-6B11-3FE95AA1072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FC2F8D08-18FB-28B2-E8BE-98246296CEDE}"/>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219793" y="4579181"/>
            <a:ext cx="609600" cy="609600"/>
          </a:xfrm>
          <a:prstGeom prst="rect">
            <a:avLst/>
          </a:prstGeom>
        </p:spPr>
      </p:pic>
      <p:sp>
        <p:nvSpPr>
          <p:cNvPr id="7" name="Option A">
            <a:extLst>
              <a:ext uri="{FF2B5EF4-FFF2-40B4-BE49-F238E27FC236}">
                <a16:creationId xmlns:a16="http://schemas.microsoft.com/office/drawing/2014/main" id="{8316D22A-56BD-A7CD-C46F-77FEEFF9354B}"/>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Give them your password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782A6D18-4229-FF67-93CE-A11F0D1D4736}"/>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Tell them “No”, because it’s private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D1C0AC25-6750-BDAD-2DDD-9ADE5FAAD299}"/>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Let them use your phone but not tell anyone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86FCBE05-B851-6673-9ED0-27501666324B}"/>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8475E2A8-E75A-ED9D-B4AB-4A418DCEE950}"/>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89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00" fill="hold"/>
                                        <p:tgtEl>
                                          <p:spTgt spid="4"/>
                                        </p:tgtEl>
                                      </p:cBhvr>
                                    </p:cmd>
                                  </p:childTnLst>
                                </p:cTn>
                              </p:par>
                            </p:childTnLst>
                          </p:cTn>
                        </p:par>
                      </p:childTnLst>
                    </p:cTn>
                  </p:par>
                </p:childTnLst>
              </p:cTn>
              <p:prevCondLst>
                <p:cond evt="onPrev" delay="5296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8"/>
                </p:tgtEl>
              </p:cMediaNode>
            </p:audi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C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childTnLst>
                    </p:cTn>
                  </p:par>
                </p:childTnLst>
              </p:cTn>
              <p:nextCondLst>
                <p:cond evt="onClick" delay="3504">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8"/>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1944" fill="hold"/>
                                        <p:tgtEl>
                                          <p:spTgt spid="8"/>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5. If someone shares your health information without asking you, what can you do?</a:t>
            </a:r>
            <a:endParaRPr lang="el-GR" sz="3200" b="1"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14375" y="5908675"/>
            <a:ext cx="609600" cy="609600"/>
          </a:xfrm>
          <a:prstGeom prst="rect">
            <a:avLst/>
          </a:prstGeom>
        </p:spPr>
      </p:pic>
      <p:sp>
        <p:nvSpPr>
          <p:cNvPr id="10" name="Option A">
            <a:extLst>
              <a:ext uri="{FF2B5EF4-FFF2-40B4-BE49-F238E27FC236}">
                <a16:creationId xmlns:a16="http://schemas.microsoft.com/office/drawing/2014/main" id="{6C78063E-24BA-C14A-9A73-75C639B83436}"/>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Tell a trusted person or support worker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FDA53B9F-2955-C848-EAF5-43F35A0BF972}"/>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Stay quiet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79AA799C-369B-330F-C8A7-901A6218A2A8}"/>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Share their information back</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AADEC868-DE55-E0A9-E27D-6AB3C5F8AD6C}"/>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Αριστερό 5">
            <a:hlinkClick r:id="" action="ppaction://hlinkshowjump?jump=previousslide"/>
            <a:extLst>
              <a:ext uri="{FF2B5EF4-FFF2-40B4-BE49-F238E27FC236}">
                <a16:creationId xmlns:a16="http://schemas.microsoft.com/office/drawing/2014/main" id="{93606526-7B49-C8F7-B23B-E720F97696E5}"/>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920" fill="hold"/>
                                        <p:tgtEl>
                                          <p:spTgt spid="4"/>
                                        </p:tgtEl>
                                      </p:cBhvr>
                                    </p:cmd>
                                  </p:childTnLst>
                                </p:cTn>
                              </p:par>
                            </p:childTnLst>
                          </p:cTn>
                        </p:par>
                      </p:childTnLst>
                    </p:cTn>
                  </p:par>
                </p:childTnLst>
              </p:cTn>
              <p:prevCondLst>
                <p:cond evt="onPrev" delay="5076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par>
                                <p:cTn id="57" presetID="1" presetClass="mediacall" presetSubtype="0" fill="hold" nodeType="withEffect">
                                  <p:stCondLst>
                                    <p:cond delay="0"/>
                                  </p:stCondLst>
                                  <p:childTnLst>
                                    <p:cmd type="call" cmd="playFrom(0.0)">
                                      <p:cBhvr>
                                        <p:cTn id="58" dur="1944"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823</Words>
  <Application>Microsoft Office PowerPoint</Application>
  <PresentationFormat>Widescreen</PresentationFormat>
  <Paragraphs>44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2026-02-18T15:07:43Z</dcterms:modified>
</cp:coreProperties>
</file>