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18288000" cy="10287000"/>
  <p:notesSz cx="6858000" cy="9144000"/>
  <p:embeddedFontLst>
    <p:embeddedFont>
      <p:font typeface="Open Sans" panose="020B0604020202020204" charset="0"/>
      <p:regular r:id="rId42"/>
      <p:bold r:id="rId43"/>
      <p:italic r:id="rId44"/>
      <p:boldItalic r:id="rId45"/>
    </p:embeddedFont>
    <p:embeddedFont>
      <p:font typeface="Arial Bold" panose="020B0604020202020204" charset="0"/>
      <p:regular r:id="rId46"/>
      <p:bold r:id="rId47"/>
    </p:embeddedFont>
    <p:embeddedFont>
      <p:font typeface="Calibri (MS)" panose="020B0604020202020204" charset="0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libri (MS) Italics" panose="020B0604020202020204" charset="0"/>
      <p:regular r:id="rId53"/>
    </p:embeddedFont>
    <p:embeddedFont>
      <p:font typeface="Open Sans Bold" panose="020B0604020202020204" charset="0"/>
      <p:regular r:id="rId54"/>
      <p:bold r:id="rId55"/>
    </p:embeddedFont>
    <p:embeddedFont>
      <p:font typeface="Calibri (MS) Bold" panose="020B0604020202020204" charset="0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56B58-1F72-1C83-8868-A2A5E325C950}" v="29" dt="2026-01-26T10:09:27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4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3.fntdata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bvenciones amica" userId="S::subvenciones_amica.onmicrosoft.com#ext#@stifttilbeckde.onmicrosoft.com::9bca2e0a-f752-4bfe-ae30-bc02c2101e8e" providerId="AD" clId="Web-{41756B58-1F72-1C83-8868-A2A5E325C950}"/>
    <pc:docChg chg="modSld">
      <pc:chgData name="subvenciones amica" userId="S::subvenciones_amica.onmicrosoft.com#ext#@stifttilbeckde.onmicrosoft.com::9bca2e0a-f752-4bfe-ae30-bc02c2101e8e" providerId="AD" clId="Web-{41756B58-1F72-1C83-8868-A2A5E325C950}" dt="2026-01-26T10:09:26.231" v="16" actId="20577"/>
      <pc:docMkLst>
        <pc:docMk/>
      </pc:docMkLst>
      <pc:sldChg chg="modSp">
        <pc:chgData name="subvenciones amica" userId="S::subvenciones_amica.onmicrosoft.com#ext#@stifttilbeckde.onmicrosoft.com::9bca2e0a-f752-4bfe-ae30-bc02c2101e8e" providerId="AD" clId="Web-{41756B58-1F72-1C83-8868-A2A5E325C950}" dt="2026-01-26T10:09:26.231" v="16" actId="20577"/>
        <pc:sldMkLst>
          <pc:docMk/>
          <pc:sldMk cId="0" sldId="260"/>
        </pc:sldMkLst>
        <pc:spChg chg="mod">
          <ac:chgData name="subvenciones amica" userId="S::subvenciones_amica.onmicrosoft.com#ext#@stifttilbeckde.onmicrosoft.com::9bca2e0a-f752-4bfe-ae30-bc02c2101e8e" providerId="AD" clId="Web-{41756B58-1F72-1C83-8868-A2A5E325C950}" dt="2026-01-26T10:08:21.106" v="1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subvenciones amica" userId="S::subvenciones_amica.onmicrosoft.com#ext#@stifttilbeckde.onmicrosoft.com::9bca2e0a-f752-4bfe-ae30-bc02c2101e8e" providerId="AD" clId="Web-{41756B58-1F72-1C83-8868-A2A5E325C950}" dt="2026-01-26T10:08:35.246" v="3" actId="20577"/>
          <ac:spMkLst>
            <pc:docMk/>
            <pc:sldMk cId="0" sldId="260"/>
            <ac:spMk id="4" creationId="{00000000-0000-0000-0000-000000000000}"/>
          </ac:spMkLst>
        </pc:spChg>
        <pc:spChg chg="mod">
          <ac:chgData name="subvenciones amica" userId="S::subvenciones_amica.onmicrosoft.com#ext#@stifttilbeckde.onmicrosoft.com::9bca2e0a-f752-4bfe-ae30-bc02c2101e8e" providerId="AD" clId="Web-{41756B58-1F72-1C83-8868-A2A5E325C950}" dt="2026-01-26T10:09:26.231" v="16" actId="20577"/>
          <ac:spMkLst>
            <pc:docMk/>
            <pc:sldMk cId="0" sldId="260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q-RwQwXxO08&amp;list=PLhc8TLtA0Ey2neiQxG5Mbpj0Fj7j_IfJJ&amp;index=2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RlvKZYBiyTY&amp;list=PLhc8TLtA0Ey2neiQxG5Mbpj0Fj7j_IfJJ&amp;index=1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4.svg"/><Relationship Id="rId18" Type="http://schemas.openxmlformats.org/officeDocument/2006/relationships/image" Target="../media/image21.png"/><Relationship Id="rId3" Type="http://schemas.openxmlformats.org/officeDocument/2006/relationships/image" Target="../media/image14.svg"/><Relationship Id="rId21" Type="http://schemas.openxmlformats.org/officeDocument/2006/relationships/image" Target="../media/image32.svg"/><Relationship Id="rId7" Type="http://schemas.openxmlformats.org/officeDocument/2006/relationships/image" Target="../media/image18.svg"/><Relationship Id="rId12" Type="http://schemas.openxmlformats.org/officeDocument/2006/relationships/image" Target="../media/image18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17.png"/><Relationship Id="rId19" Type="http://schemas.openxmlformats.org/officeDocument/2006/relationships/image" Target="../media/image30.svg"/><Relationship Id="rId4" Type="http://schemas.openxmlformats.org/officeDocument/2006/relationships/image" Target="../media/image14.png"/><Relationship Id="rId9" Type="http://schemas.openxmlformats.org/officeDocument/2006/relationships/image" Target="../media/image20.svg"/><Relationship Id="rId1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eipes.org/project/idheapp/?utm_source=chatgpt.com" TargetMode="External"/><Relationship Id="rId2" Type="http://schemas.openxmlformats.org/officeDocument/2006/relationships/hyperlink" Target="https://ablemagazine.co.uk/new-app-encourages-healthy-eating-and-exercise-in-adults-with-downs-syndrome/?utm_source=chatgpt.com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5215" y="3660"/>
            <a:ext cx="3965097" cy="1605864"/>
            <a:chOff x="0" y="0"/>
            <a:chExt cx="5286796" cy="21411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86756" cy="2141093"/>
            </a:xfrm>
            <a:custGeom>
              <a:avLst/>
              <a:gdLst/>
              <a:ahLst/>
              <a:cxnLst/>
              <a:rect l="l" t="t" r="r" b="b"/>
              <a:pathLst>
                <a:path w="5286756" h="2141093">
                  <a:moveTo>
                    <a:pt x="0" y="0"/>
                  </a:moveTo>
                  <a:lnTo>
                    <a:pt x="5286756" y="0"/>
                  </a:lnTo>
                  <a:lnTo>
                    <a:pt x="5286756" y="2141093"/>
                  </a:lnTo>
                  <a:lnTo>
                    <a:pt x="0" y="2141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0" b="-14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597961" y="9070963"/>
            <a:ext cx="4035900" cy="827360"/>
            <a:chOff x="0" y="0"/>
            <a:chExt cx="5381200" cy="11031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81244" cy="1103122"/>
            </a:xfrm>
            <a:custGeom>
              <a:avLst/>
              <a:gdLst/>
              <a:ahLst/>
              <a:cxnLst/>
              <a:rect l="l" t="t" r="r" b="b"/>
              <a:pathLst>
                <a:path w="5381244" h="1103122">
                  <a:moveTo>
                    <a:pt x="0" y="0"/>
                  </a:moveTo>
                  <a:lnTo>
                    <a:pt x="5381244" y="0"/>
                  </a:lnTo>
                  <a:lnTo>
                    <a:pt x="5381244" y="1103122"/>
                  </a:lnTo>
                  <a:lnTo>
                    <a:pt x="0" y="110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362" b="-1365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4898603" y="9035149"/>
            <a:ext cx="12775725" cy="863174"/>
            <a:chOff x="0" y="0"/>
            <a:chExt cx="17034300" cy="11508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34256" cy="1150874"/>
            </a:xfrm>
            <a:custGeom>
              <a:avLst/>
              <a:gdLst/>
              <a:ahLst/>
              <a:cxnLst/>
              <a:rect l="l" t="t" r="r" b="b"/>
              <a:pathLst>
                <a:path w="17034256" h="1150874">
                  <a:moveTo>
                    <a:pt x="0" y="0"/>
                  </a:moveTo>
                  <a:lnTo>
                    <a:pt x="17034256" y="0"/>
                  </a:lnTo>
                  <a:lnTo>
                    <a:pt x="17034256" y="1150874"/>
                  </a:lnTo>
                  <a:lnTo>
                    <a:pt x="0" y="1150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5936888" y="7267117"/>
            <a:ext cx="1620699" cy="1613496"/>
            <a:chOff x="0" y="0"/>
            <a:chExt cx="2160932" cy="21513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60905" cy="2151380"/>
            </a:xfrm>
            <a:custGeom>
              <a:avLst/>
              <a:gdLst/>
              <a:ahLst/>
              <a:cxnLst/>
              <a:rect l="l" t="t" r="r" b="b"/>
              <a:pathLst>
                <a:path w="2160905" h="2151380">
                  <a:moveTo>
                    <a:pt x="0" y="0"/>
                  </a:moveTo>
                  <a:lnTo>
                    <a:pt x="2160905" y="0"/>
                  </a:lnTo>
                  <a:lnTo>
                    <a:pt x="2160905" y="2151380"/>
                  </a:lnTo>
                  <a:lnTo>
                    <a:pt x="0" y="2151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4" r="-25" b="2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2515106" y="522605"/>
            <a:ext cx="4518199" cy="77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1562" y="1365443"/>
            <a:ext cx="17068800" cy="5169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endParaRPr/>
          </a:p>
          <a:p>
            <a:pPr algn="ctr">
              <a:lnSpc>
                <a:spcPts val="9800"/>
              </a:lnSpc>
            </a:pPr>
            <a:r>
              <a:rPr lang="en-US" sz="700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Training on the use of Digital Health Tools for healthier lifestyles</a:t>
            </a:r>
          </a:p>
          <a:p>
            <a:pPr algn="ctr">
              <a:lnSpc>
                <a:spcPts val="9800"/>
              </a:lnSpc>
            </a:pPr>
            <a:endParaRPr lang="en-US" sz="7000" b="1">
              <a:solidFill>
                <a:srgbClr val="01837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053840" y="5941695"/>
            <a:ext cx="11771582" cy="180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Training Activity 9: Digital Health Media for PID (Session 1)</a:t>
            </a:r>
          </a:p>
          <a:p>
            <a:pPr algn="l">
              <a:lnSpc>
                <a:spcPts val="4800"/>
              </a:lnSpc>
            </a:pPr>
            <a:endParaRPr lang="en-US" sz="4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4898603" y="9035149"/>
            <a:ext cx="12775725" cy="863174"/>
          </a:xfrm>
          <a:custGeom>
            <a:avLst/>
            <a:gdLst/>
            <a:ahLst/>
            <a:cxnLst/>
            <a:rect l="l" t="t" r="r" b="b"/>
            <a:pathLst>
              <a:path w="12775725" h="863174">
                <a:moveTo>
                  <a:pt x="0" y="0"/>
                </a:moveTo>
                <a:lnTo>
                  <a:pt x="12775725" y="0"/>
                </a:lnTo>
                <a:lnTo>
                  <a:pt x="12775725" y="863174"/>
                </a:lnTo>
                <a:lnTo>
                  <a:pt x="0" y="8631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2869" t="-1221743" r="-13411" b="-123944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8" y="306837"/>
            <a:ext cx="6126435" cy="68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1.3 Healthy Lifestyle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2000" y="933450"/>
            <a:ext cx="12371105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Healthy Lifestyle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36835" y="2034189"/>
            <a:ext cx="17779986" cy="98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9"/>
              </a:lnSpc>
            </a:pPr>
            <a:endParaRPr dirty="0"/>
          </a:p>
          <a:p>
            <a:pPr algn="l">
              <a:lnSpc>
                <a:spcPts val="455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Sleep and Rest</a:t>
            </a:r>
          </a:p>
          <a:p>
            <a:pPr algn="l">
              <a:lnSpc>
                <a:spcPts val="455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1182359" lvl="2" indent="-394120" algn="l">
              <a:lnSpc>
                <a:spcPts val="4559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Go to bed at a regular time.</a:t>
            </a:r>
          </a:p>
          <a:p>
            <a:pPr marL="1182359" lvl="2" indent="-394120" algn="l">
              <a:lnSpc>
                <a:spcPts val="4559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Try to rest without phone or TV before sleep.</a:t>
            </a:r>
          </a:p>
          <a:p>
            <a:pPr marL="1182359" lvl="2" indent="-394120" algn="l">
              <a:lnSpc>
                <a:spcPts val="4559"/>
              </a:lnSpc>
              <a:buFont typeface="Arial"/>
              <a:buChar char="⚬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Example: Set a phone reminder to get ready for bed at 10 p.m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marL="1182359" lvl="2" indent="-394120" algn="l">
              <a:lnSpc>
                <a:spcPts val="455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182359" lvl="2" indent="-394120" algn="l">
              <a:lnSpc>
                <a:spcPts val="455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just">
              <a:lnSpc>
                <a:spcPts val="455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Relationships and Social Life</a:t>
            </a:r>
          </a:p>
          <a:p>
            <a:pPr algn="just">
              <a:lnSpc>
                <a:spcPts val="455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1182359" lvl="2" indent="-394120" algn="just">
              <a:lnSpc>
                <a:spcPts val="4559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Spend time talking or meeting friends/family.</a:t>
            </a:r>
          </a:p>
          <a:p>
            <a:pPr marL="1182359" lvl="2" indent="-394120" algn="just">
              <a:lnSpc>
                <a:spcPts val="4559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Social connections make us happier and reduce stress.</a:t>
            </a:r>
          </a:p>
          <a:p>
            <a:pPr marL="1182359" lvl="2" indent="-394120" algn="just">
              <a:lnSpc>
                <a:spcPts val="4559"/>
              </a:lnSpc>
              <a:buFont typeface="Arial"/>
              <a:buChar char="⚬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Example: A short call to a friend on a day you feel lonely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marL="746760" lvl="2" indent="-248920" algn="r">
              <a:lnSpc>
                <a:spcPts val="2879"/>
              </a:lnSpc>
            </a:pPr>
            <a:endParaRPr lang="en-US" sz="37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7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7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7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7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7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8" y="306837"/>
            <a:ext cx="6126435" cy="68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1.3 Healthy Lifestyle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2000" y="933450"/>
            <a:ext cx="12371105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Healthy Lifestyle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3132" y="2043714"/>
            <a:ext cx="17803689" cy="7382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Stress Management</a:t>
            </a:r>
          </a:p>
          <a:p>
            <a:pPr algn="l">
              <a:lnSpc>
                <a:spcPts val="4199"/>
              </a:lnSpc>
            </a:pPr>
            <a:endParaRPr lang="en-US" sz="3499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755644" lvl="1" indent="-377822" algn="l">
              <a:lnSpc>
                <a:spcPts val="4199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Learn ways to calm down (breathing, music, relaxation apps).</a:t>
            </a:r>
          </a:p>
          <a:p>
            <a:pPr algn="l">
              <a:lnSpc>
                <a:spcPts val="4199"/>
              </a:lnSpc>
            </a:pPr>
            <a:endParaRPr lang="en-US" sz="3499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l">
              <a:lnSpc>
                <a:spcPts val="4199"/>
              </a:lnSpc>
            </a:pPr>
            <a:r>
              <a:rPr lang="en-US" sz="3499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Example: When feeling angry, take 3 deep breaths instead of shouting.</a:t>
            </a:r>
          </a:p>
          <a:p>
            <a:pPr algn="l">
              <a:lnSpc>
                <a:spcPts val="4199"/>
              </a:lnSpc>
            </a:pPr>
            <a:endParaRPr lang="en-US" sz="3499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l">
              <a:lnSpc>
                <a:spcPts val="4199"/>
              </a:lnSpc>
            </a:pPr>
            <a:r>
              <a:rPr lang="en-US" sz="3499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Self-Care and Self-Compassion</a:t>
            </a:r>
          </a:p>
          <a:p>
            <a:pPr algn="l">
              <a:lnSpc>
                <a:spcPts val="4199"/>
              </a:lnSpc>
            </a:pPr>
            <a:endParaRPr lang="en-US" sz="3499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1511288" lvl="2" indent="-503763" algn="l">
              <a:lnSpc>
                <a:spcPts val="4199"/>
              </a:lnSpc>
              <a:buFont typeface="Arial"/>
              <a:buChar char="⚬"/>
            </a:pPr>
            <a:r>
              <a:rPr lang="en-US" sz="34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Take care of yourself without guilt.</a:t>
            </a:r>
          </a:p>
          <a:p>
            <a:pPr marL="1511288" lvl="2" indent="-503763" algn="l">
              <a:lnSpc>
                <a:spcPts val="4199"/>
              </a:lnSpc>
              <a:buFont typeface="Arial"/>
              <a:buChar char="⚬"/>
            </a:pPr>
            <a:r>
              <a:rPr lang="en-US" sz="34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Speak kindly to yourself.</a:t>
            </a:r>
          </a:p>
          <a:p>
            <a:pPr algn="l">
              <a:lnSpc>
                <a:spcPts val="4199"/>
              </a:lnSpc>
            </a:pPr>
            <a:endParaRPr lang="en-US" sz="3499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l">
              <a:lnSpc>
                <a:spcPts val="4199"/>
              </a:lnSpc>
            </a:pPr>
            <a:r>
              <a:rPr lang="en-US" sz="3499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Example: If you don’t reach a goal, say “I will try again tomorrow” instead of “I never succeed.”</a:t>
            </a:r>
          </a:p>
          <a:p>
            <a:pPr algn="ctr">
              <a:lnSpc>
                <a:spcPts val="2879"/>
              </a:lnSpc>
            </a:pPr>
            <a:endParaRPr lang="en-US" sz="3499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8645" y="1386811"/>
            <a:ext cx="17839355" cy="10720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7"/>
              </a:lnSpc>
            </a:pPr>
            <a:r>
              <a:rPr lang="en-US" sz="5200" dirty="0">
                <a:solidFill>
                  <a:srgbClr val="018378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Healthy Lifestyle</a:t>
            </a:r>
          </a:p>
          <a:p>
            <a:pPr algn="l">
              <a:lnSpc>
                <a:spcPts val="4445"/>
              </a:lnSpc>
            </a:pPr>
            <a:endParaRPr lang="en-US" sz="5505" dirty="0">
              <a:solidFill>
                <a:srgbClr val="01837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ts val="4445"/>
              </a:lnSpc>
            </a:pPr>
            <a:r>
              <a: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Our Body and Our Feelings</a:t>
            </a:r>
          </a:p>
          <a:p>
            <a:pPr>
              <a:lnSpc>
                <a:spcPts val="4445"/>
              </a:lnSpc>
            </a:pPr>
            <a:endParaRPr lang="en-US" sz="32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799763" lvl="1" indent="-399881">
              <a:lnSpc>
                <a:spcPts val="4445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body and our feelings work together.</a:t>
            </a:r>
          </a:p>
          <a:p>
            <a:pPr marL="799763" lvl="1" indent="-399881">
              <a:lnSpc>
                <a:spcPts val="4445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sleep helps us feel calm.</a:t>
            </a:r>
          </a:p>
          <a:p>
            <a:pPr marL="799763" lvl="1" indent="-399881">
              <a:lnSpc>
                <a:spcPts val="4445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Stress can make our heart beat fast.</a:t>
            </a:r>
          </a:p>
          <a:p>
            <a:pPr marL="799763" lvl="1" indent="-399881">
              <a:lnSpc>
                <a:spcPts val="4445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actions help our body feel safe again.</a:t>
            </a:r>
          </a:p>
          <a:p>
            <a:pPr>
              <a:lnSpc>
                <a:spcPts val="4445"/>
              </a:lnSpc>
            </a:pP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3937"/>
              </a:lnSpc>
            </a:pPr>
            <a:r>
              <a: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What Helps Us Stay Healthy?</a:t>
            </a:r>
          </a:p>
          <a:p>
            <a:pPr>
              <a:lnSpc>
                <a:spcPts val="3937"/>
              </a:lnSpc>
            </a:pPr>
            <a:endParaRPr lang="en-US" sz="32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>
              <a:lnSpc>
                <a:spcPts val="3937"/>
              </a:lnSpc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✔️ Drink water</a:t>
            </a:r>
          </a:p>
          <a:p>
            <a:pPr>
              <a:lnSpc>
                <a:spcPts val="3937"/>
              </a:lnSpc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✔️ Eat fruit or simple meals</a:t>
            </a:r>
          </a:p>
          <a:p>
            <a:pPr>
              <a:lnSpc>
                <a:spcPts val="3937"/>
              </a:lnSpc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✔️ Walk or move your body</a:t>
            </a:r>
          </a:p>
          <a:p>
            <a:pPr>
              <a:lnSpc>
                <a:spcPts val="3937"/>
              </a:lnSpc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✔️ Take breaks when you feel tired</a:t>
            </a:r>
          </a:p>
          <a:p>
            <a:pPr>
              <a:lnSpc>
                <a:spcPts val="3937"/>
              </a:lnSpc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✔️ Talk to someone you trust</a:t>
            </a:r>
          </a:p>
          <a:p>
            <a:pPr algn="l">
              <a:lnSpc>
                <a:spcPts val="3937"/>
              </a:lnSpc>
            </a:pPr>
            <a:endParaRPr lang="en-US" sz="328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937"/>
              </a:lnSpc>
            </a:pPr>
            <a:endParaRPr lang="en-US" sz="328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683"/>
              </a:lnSpc>
            </a:pPr>
            <a:endParaRPr lang="en-US" sz="328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3048"/>
              </a:lnSpc>
            </a:pPr>
            <a:endParaRPr lang="en-US" sz="328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1448" y="306837"/>
            <a:ext cx="612643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1.3 Healthy Lifestyle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4762500"/>
            <a:ext cx="3555657" cy="46713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4566" y="1386811"/>
            <a:ext cx="17673434" cy="717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7"/>
              </a:lnSpc>
            </a:pPr>
            <a:r>
              <a:rPr lang="en-US" sz="5200" dirty="0">
                <a:solidFill>
                  <a:srgbClr val="018378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Healthy Lifestyle</a:t>
            </a:r>
          </a:p>
          <a:p>
            <a:pPr algn="l">
              <a:lnSpc>
                <a:spcPts val="4445"/>
              </a:lnSpc>
            </a:pPr>
            <a:endParaRPr lang="en-US" sz="5505" dirty="0">
              <a:solidFill>
                <a:srgbClr val="01837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445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Self-Care</a:t>
            </a:r>
          </a:p>
          <a:p>
            <a:pPr algn="l">
              <a:lnSpc>
                <a:spcPts val="4445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799762" lvl="1" indent="-399881" algn="l">
              <a:lnSpc>
                <a:spcPts val="4445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Self-care helps the body and mind relax.</a:t>
            </a:r>
          </a:p>
          <a:p>
            <a:pPr marL="799762" lvl="1" indent="-399881" algn="l">
              <a:lnSpc>
                <a:spcPts val="4445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Washing your face, brushing teeth, and wearing clean clothes feels good.</a:t>
            </a:r>
          </a:p>
          <a:p>
            <a:pPr marL="799762" lvl="1" indent="-399881" algn="l">
              <a:lnSpc>
                <a:spcPts val="4445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quiet moment helps your brain feel safe.</a:t>
            </a:r>
          </a:p>
          <a:p>
            <a:pPr marL="799762" lvl="1" indent="-399881" algn="l">
              <a:lnSpc>
                <a:spcPts val="4445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Self-care tells your body: “It is time to rest.”</a:t>
            </a:r>
          </a:p>
          <a:p>
            <a:pPr algn="l">
              <a:lnSpc>
                <a:spcPts val="4445"/>
              </a:lnSpc>
            </a:pPr>
            <a:endParaRPr lang="en-US" sz="3704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937"/>
              </a:lnSpc>
            </a:pPr>
            <a:endParaRPr lang="en-US" sz="3704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937"/>
              </a:lnSpc>
            </a:pPr>
            <a:endParaRPr lang="en-US" sz="3704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683"/>
              </a:lnSpc>
            </a:pPr>
            <a:endParaRPr lang="en-US" sz="3704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3048"/>
              </a:lnSpc>
            </a:pPr>
            <a:endParaRPr lang="en-US" sz="3704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1448" y="306837"/>
            <a:ext cx="612643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1.3 Healthy Lifestyle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8645" y="1386811"/>
            <a:ext cx="17839355" cy="924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7"/>
              </a:lnSpc>
            </a:pPr>
            <a:r>
              <a:rPr lang="en-US" sz="5200" dirty="0">
                <a:solidFill>
                  <a:srgbClr val="018378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Healthy Lifestyle</a:t>
            </a:r>
          </a:p>
          <a:p>
            <a:pPr algn="l">
              <a:lnSpc>
                <a:spcPts val="4445"/>
              </a:lnSpc>
            </a:pPr>
            <a:endParaRPr lang="en-US" sz="5505" dirty="0">
              <a:solidFill>
                <a:srgbClr val="01837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445"/>
              </a:lnSpc>
            </a:pPr>
            <a:endParaRPr lang="en-US" sz="3200" dirty="0">
              <a:solidFill>
                <a:srgbClr val="01837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457200">
              <a:lnSpc>
                <a:spcPts val="3937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Activity Sheet: My Healthy Day</a:t>
            </a:r>
          </a:p>
          <a:p>
            <a:pPr marL="457200" indent="-457200">
              <a:lnSpc>
                <a:spcPts val="3937"/>
              </a:lnSpc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7200" indent="-457200">
              <a:lnSpc>
                <a:spcPts val="3937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Morning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One healthy action I can try today.</a:t>
            </a:r>
          </a:p>
          <a:p>
            <a:pPr marL="457200" indent="-457200">
              <a:lnSpc>
                <a:spcPts val="3937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lnSpc>
                <a:spcPts val="3937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Afternoon: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Food or drink that helps my body.</a:t>
            </a:r>
          </a:p>
          <a:p>
            <a:pPr marL="457200" indent="-457200">
              <a:lnSpc>
                <a:spcPts val="3937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lnSpc>
                <a:spcPts val="3937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Movement: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How I can move today.</a:t>
            </a:r>
          </a:p>
          <a:p>
            <a:pPr marL="457200" indent="-457200">
              <a:lnSpc>
                <a:spcPts val="3937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lnSpc>
                <a:spcPts val="3937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Feelings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Who I can talk to when stressed.</a:t>
            </a:r>
          </a:p>
          <a:p>
            <a:pPr marL="457200" indent="-457200">
              <a:lnSpc>
                <a:spcPts val="3937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lnSpc>
                <a:spcPts val="3937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Night: 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helps me relax before sleep.</a:t>
            </a:r>
          </a:p>
          <a:p>
            <a:pPr algn="l">
              <a:lnSpc>
                <a:spcPts val="3937"/>
              </a:lnSpc>
            </a:pPr>
            <a:endParaRPr lang="en-US" sz="328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937"/>
              </a:lnSpc>
            </a:pPr>
            <a:endParaRPr lang="en-US" sz="328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683"/>
              </a:lnSpc>
            </a:pPr>
            <a:endParaRPr lang="en-US" sz="328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3048"/>
              </a:lnSpc>
            </a:pPr>
            <a:endParaRPr lang="en-US" sz="328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1448" y="306837"/>
            <a:ext cx="612643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1.3 Healthy Lifestyle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8" y="306837"/>
            <a:ext cx="612643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1.4 What is not a Healthy Lifestyle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1084" y="1647152"/>
            <a:ext cx="12371105" cy="88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What is not a Healthy Lifestyle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5800" y="3543300"/>
            <a:ext cx="7542351" cy="511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3"/>
              </a:lnSpc>
              <a:spcBef>
                <a:spcPct val="0"/>
              </a:spcBef>
            </a:pPr>
            <a:r>
              <a:rPr lang="en-US" sz="4038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What Makes Life Harder?</a:t>
            </a:r>
          </a:p>
          <a:p>
            <a:pPr>
              <a:lnSpc>
                <a:spcPts val="5653"/>
              </a:lnSpc>
              <a:spcBef>
                <a:spcPct val="0"/>
              </a:spcBef>
            </a:pPr>
            <a:endParaRPr lang="en-US" sz="4038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>
              <a:lnSpc>
                <a:spcPts val="5653"/>
              </a:lnSpc>
              <a:spcBef>
                <a:spcPct val="0"/>
              </a:spcBef>
            </a:pPr>
            <a:r>
              <a:rPr lang="en-US" sz="4038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⚠️ Eating too many sweets</a:t>
            </a:r>
          </a:p>
          <a:p>
            <a:pPr>
              <a:lnSpc>
                <a:spcPts val="5653"/>
              </a:lnSpc>
              <a:spcBef>
                <a:spcPct val="0"/>
              </a:spcBef>
            </a:pPr>
            <a:r>
              <a:rPr lang="en-US" sz="4038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⚠️ Drinking alcohol</a:t>
            </a:r>
          </a:p>
          <a:p>
            <a:pPr>
              <a:lnSpc>
                <a:spcPts val="5653"/>
              </a:lnSpc>
              <a:spcBef>
                <a:spcPct val="0"/>
              </a:spcBef>
            </a:pPr>
            <a:r>
              <a:rPr lang="en-US" sz="4038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⚠️ Smoking</a:t>
            </a:r>
          </a:p>
          <a:p>
            <a:pPr>
              <a:lnSpc>
                <a:spcPts val="5653"/>
              </a:lnSpc>
              <a:spcBef>
                <a:spcPct val="0"/>
              </a:spcBef>
            </a:pPr>
            <a:r>
              <a:rPr lang="en-US" sz="4038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⚠️ Drugs</a:t>
            </a:r>
          </a:p>
          <a:p>
            <a:pPr>
              <a:lnSpc>
                <a:spcPts val="5653"/>
              </a:lnSpc>
              <a:spcBef>
                <a:spcPct val="0"/>
              </a:spcBef>
            </a:pPr>
            <a:r>
              <a:rPr lang="en-US" sz="4038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⚠️ No sleep or too much stress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182" y="5600700"/>
            <a:ext cx="6956094" cy="46373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430000" y="15354"/>
            <a:ext cx="727655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 dirty="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1.4 What is not a Healthy Lifestyle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2000" y="933450"/>
            <a:ext cx="12371105" cy="88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What is not a Healthy Lifestyle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39238" y="3019742"/>
            <a:ext cx="952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414963" y="3267075"/>
            <a:ext cx="10393108" cy="4539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36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Smoking</a:t>
            </a:r>
          </a:p>
          <a:p>
            <a:pPr algn="just">
              <a:lnSpc>
                <a:spcPts val="5936"/>
              </a:lnSpc>
              <a:spcBef>
                <a:spcPct val="0"/>
              </a:spcBef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marL="915507" lvl="1" indent="-457753" algn="just">
              <a:lnSpc>
                <a:spcPts val="5936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Smoking makes the heart beat faster.</a:t>
            </a:r>
          </a:p>
          <a:p>
            <a:pPr marL="915507" lvl="1" indent="-457753" algn="just">
              <a:lnSpc>
                <a:spcPts val="5936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It makes the lungs tired.</a:t>
            </a:r>
          </a:p>
          <a:p>
            <a:pPr marL="915507" lvl="1" indent="-457753" algn="just">
              <a:lnSpc>
                <a:spcPts val="5936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It makes stress stronger, not smaller.</a:t>
            </a:r>
          </a:p>
          <a:p>
            <a:pPr marL="915507" lvl="1" indent="-457753" algn="just">
              <a:lnSpc>
                <a:spcPts val="5936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It can make you feel sad or tired later</a:t>
            </a:r>
            <a:r>
              <a:rPr lang="en-US" sz="424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725400" y="221062"/>
            <a:ext cx="612643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 dirty="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1.4 What is not a Healthy Lifestyle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2000" y="933450"/>
            <a:ext cx="12371105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What is not a Healthy Lifestyle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39238" y="3019742"/>
            <a:ext cx="952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762000" y="2527608"/>
            <a:ext cx="11404521" cy="446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2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Eating Sweets</a:t>
            </a:r>
          </a:p>
          <a:p>
            <a:pPr algn="ctr">
              <a:lnSpc>
                <a:spcPts val="5820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marL="897547" lvl="1" indent="-448774" algn="l">
              <a:lnSpc>
                <a:spcPts val="582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Sweets taste good, but only for a moment.</a:t>
            </a:r>
          </a:p>
          <a:p>
            <a:pPr marL="897547" lvl="1" indent="-448774" algn="l">
              <a:lnSpc>
                <a:spcPts val="582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Too many sweets can make the body tired.</a:t>
            </a:r>
          </a:p>
          <a:p>
            <a:pPr marL="897547" lvl="1" indent="-448774" algn="l">
              <a:lnSpc>
                <a:spcPts val="582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They can make the stomach feel heavy.</a:t>
            </a:r>
          </a:p>
          <a:p>
            <a:pPr marL="897547" lvl="1" indent="-448774" algn="l">
              <a:lnSpc>
                <a:spcPts val="582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 small sweet is okay, but not too often.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77800" y="225521"/>
            <a:ext cx="612643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 dirty="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1.4 What is not a Healthy Lifestyle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2000" y="933450"/>
            <a:ext cx="12371105" cy="88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What is not a Healthy Lifestyle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39238" y="3019742"/>
            <a:ext cx="952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28700" y="2673857"/>
            <a:ext cx="13337501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Overeating</a:t>
            </a:r>
          </a:p>
          <a:p>
            <a:pPr algn="l">
              <a:lnSpc>
                <a:spcPts val="560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marL="865007" lvl="1" indent="-432503" algn="l">
              <a:lnSpc>
                <a:spcPts val="560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Eating too much can make the body slow.</a:t>
            </a:r>
          </a:p>
          <a:p>
            <a:pPr marL="865007" lvl="1" indent="-432503" algn="l">
              <a:lnSpc>
                <a:spcPts val="560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It can make sleep harder.</a:t>
            </a:r>
          </a:p>
          <a:p>
            <a:pPr marL="865007" lvl="1" indent="-432503" algn="l">
              <a:lnSpc>
                <a:spcPts val="560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Too much food at night can make the stomach hurt.</a:t>
            </a:r>
          </a:p>
          <a:p>
            <a:pPr marL="865007" lvl="1" indent="-432503" algn="l">
              <a:lnSpc>
                <a:spcPts val="560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Listening to your body helps you know when to stop.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119" y="6134100"/>
            <a:ext cx="6229350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01600" y="196520"/>
            <a:ext cx="612643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 dirty="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1.4 What is not a Healthy Lifestyle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2000" y="933450"/>
            <a:ext cx="12371105" cy="88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What is not a Healthy Lifestyle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39238" y="3019742"/>
            <a:ext cx="952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281474" y="2264503"/>
            <a:ext cx="16769288" cy="9233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47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What Is Cortisol?</a:t>
            </a:r>
          </a:p>
          <a:p>
            <a:pPr algn="l">
              <a:lnSpc>
                <a:spcPts val="4847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The Body’s Stress Helper</a:t>
            </a:r>
          </a:p>
          <a:p>
            <a:pPr algn="l">
              <a:lnSpc>
                <a:spcPts val="4847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marL="747620" lvl="1" indent="-373810" algn="l">
              <a:lnSpc>
                <a:spcPts val="4847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Cortisol is a hormone your body makes.</a:t>
            </a:r>
          </a:p>
          <a:p>
            <a:pPr algn="l">
              <a:lnSpc>
                <a:spcPts val="4847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747620" lvl="1" indent="-373810" algn="l">
              <a:lnSpc>
                <a:spcPts val="4847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It helps you wake up, think fast, or run if you are in danger.</a:t>
            </a:r>
          </a:p>
          <a:p>
            <a:pPr algn="l">
              <a:lnSpc>
                <a:spcPts val="4847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747620" lvl="1" indent="-373810" algn="l">
              <a:lnSpc>
                <a:spcPts val="4847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When you feel stress, cortisol goes up.</a:t>
            </a:r>
          </a:p>
          <a:p>
            <a:pPr algn="l">
              <a:lnSpc>
                <a:spcPts val="4847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747620" lvl="1" indent="-373810" algn="l">
              <a:lnSpc>
                <a:spcPts val="4847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When you rest, breathe slowly, or feel safe, cortisol goes down.</a:t>
            </a:r>
          </a:p>
          <a:p>
            <a:pPr algn="l">
              <a:lnSpc>
                <a:spcPts val="4847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747620" lvl="1" indent="-373810" algn="l">
              <a:lnSpc>
                <a:spcPts val="4847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Too much cortisol can make your stomach hurt, your heart beat fast, or your body feel tired.</a:t>
            </a:r>
          </a:p>
          <a:p>
            <a:pPr algn="l">
              <a:lnSpc>
                <a:spcPts val="4847"/>
              </a:lnSpc>
            </a:pPr>
            <a:endParaRPr lang="en-US" sz="3462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847"/>
              </a:lnSpc>
            </a:pPr>
            <a:endParaRPr lang="en-US" sz="3462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7961" y="292834"/>
            <a:ext cx="3965097" cy="1605864"/>
            <a:chOff x="0" y="0"/>
            <a:chExt cx="5286796" cy="21411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86756" cy="2141093"/>
            </a:xfrm>
            <a:custGeom>
              <a:avLst/>
              <a:gdLst/>
              <a:ahLst/>
              <a:cxnLst/>
              <a:rect l="l" t="t" r="r" b="b"/>
              <a:pathLst>
                <a:path w="5286756" h="2141093">
                  <a:moveTo>
                    <a:pt x="0" y="0"/>
                  </a:moveTo>
                  <a:lnTo>
                    <a:pt x="5286756" y="0"/>
                  </a:lnTo>
                  <a:lnTo>
                    <a:pt x="5286756" y="2141093"/>
                  </a:lnTo>
                  <a:lnTo>
                    <a:pt x="0" y="2141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0" b="-14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597961" y="9070963"/>
            <a:ext cx="4035900" cy="827360"/>
            <a:chOff x="0" y="0"/>
            <a:chExt cx="5381200" cy="11031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81244" cy="1103122"/>
            </a:xfrm>
            <a:custGeom>
              <a:avLst/>
              <a:gdLst/>
              <a:ahLst/>
              <a:cxnLst/>
              <a:rect l="l" t="t" r="r" b="b"/>
              <a:pathLst>
                <a:path w="5381244" h="1103122">
                  <a:moveTo>
                    <a:pt x="0" y="0"/>
                  </a:moveTo>
                  <a:lnTo>
                    <a:pt x="5381244" y="0"/>
                  </a:lnTo>
                  <a:lnTo>
                    <a:pt x="5381244" y="1103122"/>
                  </a:lnTo>
                  <a:lnTo>
                    <a:pt x="0" y="110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362" b="-1365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745077" y="4082862"/>
            <a:ext cx="4050925" cy="1648298"/>
            <a:chOff x="0" y="0"/>
            <a:chExt cx="5401233" cy="21977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01183" cy="2197735"/>
            </a:xfrm>
            <a:custGeom>
              <a:avLst/>
              <a:gdLst/>
              <a:ahLst/>
              <a:cxnLst/>
              <a:rect l="l" t="t" r="r" b="b"/>
              <a:pathLst>
                <a:path w="5401183" h="2197735">
                  <a:moveTo>
                    <a:pt x="0" y="0"/>
                  </a:moveTo>
                  <a:lnTo>
                    <a:pt x="5401183" y="0"/>
                  </a:lnTo>
                  <a:lnTo>
                    <a:pt x="5401183" y="2197735"/>
                  </a:lnTo>
                  <a:lnTo>
                    <a:pt x="0" y="2197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818" r="-2818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6114681" y="2778155"/>
            <a:ext cx="3029319" cy="2609413"/>
            <a:chOff x="0" y="0"/>
            <a:chExt cx="4039092" cy="347921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39108" cy="3479165"/>
            </a:xfrm>
            <a:custGeom>
              <a:avLst/>
              <a:gdLst/>
              <a:ahLst/>
              <a:cxnLst/>
              <a:rect l="l" t="t" r="r" b="b"/>
              <a:pathLst>
                <a:path w="4039108" h="3479165">
                  <a:moveTo>
                    <a:pt x="0" y="0"/>
                  </a:moveTo>
                  <a:lnTo>
                    <a:pt x="4039108" y="0"/>
                  </a:lnTo>
                  <a:lnTo>
                    <a:pt x="4039108" y="3479165"/>
                  </a:lnTo>
                  <a:lnTo>
                    <a:pt x="0" y="3479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9564804" y="3859985"/>
            <a:ext cx="3332434" cy="1607899"/>
            <a:chOff x="0" y="0"/>
            <a:chExt cx="4443245" cy="21438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443222" cy="2143887"/>
            </a:xfrm>
            <a:custGeom>
              <a:avLst/>
              <a:gdLst/>
              <a:ahLst/>
              <a:cxnLst/>
              <a:rect l="l" t="t" r="r" b="b"/>
              <a:pathLst>
                <a:path w="4443222" h="2143887">
                  <a:moveTo>
                    <a:pt x="0" y="0"/>
                  </a:moveTo>
                  <a:lnTo>
                    <a:pt x="4443222" y="0"/>
                  </a:lnTo>
                  <a:lnTo>
                    <a:pt x="4443222" y="2143887"/>
                  </a:lnTo>
                  <a:lnTo>
                    <a:pt x="0" y="2143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0" b="-19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3894324" y="3428709"/>
            <a:ext cx="3364976" cy="2039176"/>
            <a:chOff x="0" y="0"/>
            <a:chExt cx="4486635" cy="271890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86656" cy="2718943"/>
            </a:xfrm>
            <a:custGeom>
              <a:avLst/>
              <a:gdLst/>
              <a:ahLst/>
              <a:cxnLst/>
              <a:rect l="l" t="t" r="r" b="b"/>
              <a:pathLst>
                <a:path w="4486656" h="2718943">
                  <a:moveTo>
                    <a:pt x="0" y="0"/>
                  </a:moveTo>
                  <a:lnTo>
                    <a:pt x="4486656" y="0"/>
                  </a:lnTo>
                  <a:lnTo>
                    <a:pt x="4486656" y="2718943"/>
                  </a:lnTo>
                  <a:lnTo>
                    <a:pt x="0" y="2718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4" b="-53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760805" y="5936652"/>
            <a:ext cx="4019468" cy="1954466"/>
            <a:chOff x="0" y="0"/>
            <a:chExt cx="5359291" cy="26059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359273" cy="2605913"/>
            </a:xfrm>
            <a:custGeom>
              <a:avLst/>
              <a:gdLst/>
              <a:ahLst/>
              <a:cxnLst/>
              <a:rect l="l" t="t" r="r" b="b"/>
              <a:pathLst>
                <a:path w="5359273" h="2605913">
                  <a:moveTo>
                    <a:pt x="0" y="0"/>
                  </a:moveTo>
                  <a:lnTo>
                    <a:pt x="5359273" y="0"/>
                  </a:lnTo>
                  <a:lnTo>
                    <a:pt x="5359273" y="2605913"/>
                  </a:lnTo>
                  <a:lnTo>
                    <a:pt x="0" y="26059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71" r="-71" b="-1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6114681" y="6177852"/>
            <a:ext cx="2620278" cy="1472066"/>
            <a:chOff x="0" y="0"/>
            <a:chExt cx="3493704" cy="196275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493643" cy="1962785"/>
            </a:xfrm>
            <a:custGeom>
              <a:avLst/>
              <a:gdLst/>
              <a:ahLst/>
              <a:cxnLst/>
              <a:rect l="l" t="t" r="r" b="b"/>
              <a:pathLst>
                <a:path w="3493643" h="1962785">
                  <a:moveTo>
                    <a:pt x="0" y="0"/>
                  </a:moveTo>
                  <a:lnTo>
                    <a:pt x="3493643" y="0"/>
                  </a:lnTo>
                  <a:lnTo>
                    <a:pt x="3493643" y="1962785"/>
                  </a:lnTo>
                  <a:lnTo>
                    <a:pt x="0" y="1962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6" r="-28" b="1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9748855" y="6662113"/>
            <a:ext cx="3538047" cy="1229006"/>
            <a:chOff x="0" y="0"/>
            <a:chExt cx="4717396" cy="16386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717415" cy="1638681"/>
            </a:xfrm>
            <a:custGeom>
              <a:avLst/>
              <a:gdLst/>
              <a:ahLst/>
              <a:cxnLst/>
              <a:rect l="l" t="t" r="r" b="b"/>
              <a:pathLst>
                <a:path w="4717415" h="1638681">
                  <a:moveTo>
                    <a:pt x="0" y="0"/>
                  </a:moveTo>
                  <a:lnTo>
                    <a:pt x="4717415" y="0"/>
                  </a:lnTo>
                  <a:lnTo>
                    <a:pt x="4717415" y="1638681"/>
                  </a:lnTo>
                  <a:lnTo>
                    <a:pt x="0" y="1638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14573115" y="5867085"/>
            <a:ext cx="2007394" cy="2093601"/>
            <a:chOff x="0" y="0"/>
            <a:chExt cx="2676525" cy="279146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676525" cy="2791460"/>
            </a:xfrm>
            <a:custGeom>
              <a:avLst/>
              <a:gdLst/>
              <a:ahLst/>
              <a:cxnLst/>
              <a:rect l="l" t="t" r="r" b="b"/>
              <a:pathLst>
                <a:path w="2676525" h="2791460">
                  <a:moveTo>
                    <a:pt x="0" y="0"/>
                  </a:moveTo>
                  <a:lnTo>
                    <a:pt x="2676525" y="0"/>
                  </a:lnTo>
                  <a:lnTo>
                    <a:pt x="2676525" y="2791460"/>
                  </a:lnTo>
                  <a:lnTo>
                    <a:pt x="0" y="2791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02" r="-102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12515106" y="522605"/>
            <a:ext cx="4518199" cy="77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2082520"/>
            <a:ext cx="4026347" cy="1346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Partners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8" y="306837"/>
            <a:ext cx="612643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1.4 What is not a Healthy Lifestyle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2000" y="933450"/>
            <a:ext cx="12371105" cy="88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What is not a Healthy Lifestyle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39238" y="3019742"/>
            <a:ext cx="952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430159" y="2419667"/>
            <a:ext cx="16620603" cy="795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Alcohol and Stress (Cortisol)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Alcohol may feel relaxing for a moment.</a:t>
            </a:r>
          </a:p>
          <a:p>
            <a:pPr algn="l">
              <a:lnSpc>
                <a:spcPts val="475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But alcohol makes the body produce more cortisol (the stress hormone)</a:t>
            </a:r>
          </a:p>
          <a:p>
            <a:pPr algn="l">
              <a:lnSpc>
                <a:spcPts val="475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More cortisol makes the body feel tense, nervous, or sad later.</a:t>
            </a:r>
          </a:p>
          <a:p>
            <a:pPr algn="l">
              <a:lnSpc>
                <a:spcPts val="475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Alcohol can make feelings stronger, not better.</a:t>
            </a:r>
          </a:p>
          <a:p>
            <a:pPr algn="l">
              <a:lnSpc>
                <a:spcPts val="475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It can make sleep worse and the heart beat faster.</a:t>
            </a:r>
          </a:p>
          <a:p>
            <a:pPr algn="l">
              <a:lnSpc>
                <a:spcPts val="475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Small healthy choices help the brain feel safe without alcohol.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05809" y="43644"/>
            <a:ext cx="612643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 dirty="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1.4 What is not a Healthy Lifestyle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2000" y="933450"/>
            <a:ext cx="12371105" cy="88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What is not a Healthy Lifestyle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39238" y="3019742"/>
            <a:ext cx="952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762000" y="2419667"/>
            <a:ext cx="16288762" cy="734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Why Alcohol Does Not Help With Stress</a:t>
            </a:r>
          </a:p>
          <a:p>
            <a:pPr algn="l">
              <a:lnSpc>
                <a:spcPts val="475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Alcohol slows the brain down at first.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Then the brain must work harder later.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This makes stress stronger, not smaller.</a:t>
            </a:r>
          </a:p>
          <a:p>
            <a:pPr algn="l">
              <a:lnSpc>
                <a:spcPts val="475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Alcohol can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: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Make sleep worse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Increase tired or sad feelings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Make the heart beat fast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Make thinking and decisions harder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The brain feels safer with healthy habits, not alcohol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2000" y="1257300"/>
            <a:ext cx="17590362" cy="12246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endParaRPr dirty="0"/>
          </a:p>
          <a:p>
            <a:pPr algn="ctr">
              <a:lnSpc>
                <a:spcPts val="4320"/>
              </a:lnSpc>
            </a:pPr>
            <a:endParaRPr dirty="0"/>
          </a:p>
          <a:p>
            <a:pPr>
              <a:lnSpc>
                <a:spcPts val="467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See 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You Tube 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video</a:t>
            </a:r>
          </a:p>
          <a:p>
            <a:pPr>
              <a:lnSpc>
                <a:spcPts val="4679"/>
              </a:lnSpc>
            </a:pPr>
            <a:endParaRPr lang="en-US" sz="3200" b="1" dirty="0" smtClean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>
              <a:lnSpc>
                <a:spcPts val="4679"/>
              </a:lnSpc>
            </a:pPr>
            <a:r>
              <a:rPr lang="en-US" sz="3200" dirty="0">
                <a:hlinkClick r:id="rId2"/>
              </a:rPr>
              <a:t>Stay Healthy with the Right </a:t>
            </a:r>
            <a:r>
              <a:rPr lang="en-US" sz="3200" dirty="0" err="1">
                <a:hlinkClick r:id="rId2"/>
              </a:rPr>
              <a:t>Choises</a:t>
            </a:r>
            <a:r>
              <a:rPr lang="en-US" sz="3200" dirty="0">
                <a:hlinkClick r:id="rId2"/>
              </a:rPr>
              <a:t> on your Daily Routine | D-HEALTH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>
              <a:lnSpc>
                <a:spcPts val="467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>
              <a:lnSpc>
                <a:spcPts val="467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‘’A Day with Healthy Habits, John’s and Mary’s story’’</a:t>
            </a:r>
          </a:p>
          <a:p>
            <a:pPr>
              <a:lnSpc>
                <a:spcPts val="467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ts val="467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Who Are John and Maria?</a:t>
            </a:r>
          </a:p>
          <a:p>
            <a:pPr>
              <a:lnSpc>
                <a:spcPts val="467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571500" indent="-571500">
              <a:lnSpc>
                <a:spcPts val="467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John and Maria are people just like us.</a:t>
            </a:r>
          </a:p>
          <a:p>
            <a:pPr marL="571500" indent="-571500">
              <a:lnSpc>
                <a:spcPts val="467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Sometimes they feel happy.</a:t>
            </a:r>
          </a:p>
          <a:p>
            <a:pPr marL="571500" indent="-571500">
              <a:lnSpc>
                <a:spcPts val="467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Sometimes they feel stressed or tired.</a:t>
            </a:r>
          </a:p>
          <a:p>
            <a:pPr marL="571500" indent="-571500">
              <a:lnSpc>
                <a:spcPts val="467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They try their best every day and that is enough.</a:t>
            </a:r>
          </a:p>
          <a:p>
            <a:pPr algn="ctr">
              <a:lnSpc>
                <a:spcPts val="4679"/>
              </a:lnSpc>
            </a:pPr>
            <a:endParaRPr lang="en-US" sz="38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4320"/>
              </a:lnSpc>
            </a:pPr>
            <a:endParaRPr lang="en-US" sz="38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4320"/>
              </a:lnSpc>
            </a:pPr>
            <a:endParaRPr lang="en-US" sz="38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4320"/>
              </a:lnSpc>
            </a:pPr>
            <a:endParaRPr lang="en-US" sz="38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4320"/>
              </a:lnSpc>
            </a:pPr>
            <a:endParaRPr lang="en-US" sz="38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4320"/>
              </a:lnSpc>
            </a:pPr>
            <a:endParaRPr lang="en-US" sz="38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4320"/>
              </a:lnSpc>
            </a:pPr>
            <a:endParaRPr lang="en-US" sz="38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2000" y="933450"/>
            <a:ext cx="12371105" cy="88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What is not a Healthy Lifestyle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877800" y="162969"/>
            <a:ext cx="612643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 dirty="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1.4 What is not a Healthy Lifestyle (Cont.)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4914644"/>
            <a:ext cx="7295866" cy="53723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8" y="306837"/>
            <a:ext cx="612643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1.5 Digital Health Tools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2000" y="933450"/>
            <a:ext cx="12371105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Digital Health Tools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0915" y="2053239"/>
            <a:ext cx="17945906" cy="9694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endParaRPr dirty="0"/>
          </a:p>
          <a:p>
            <a:pPr algn="ctr">
              <a:lnSpc>
                <a:spcPts val="3839"/>
              </a:lnSpc>
            </a:pPr>
            <a:endParaRPr dirty="0"/>
          </a:p>
          <a:p>
            <a:pPr algn="ctr">
              <a:lnSpc>
                <a:spcPts val="3839"/>
              </a:lnSpc>
            </a:pPr>
            <a:endParaRPr dirty="0"/>
          </a:p>
          <a:p>
            <a:pPr>
              <a:lnSpc>
                <a:spcPts val="4199"/>
              </a:lnSpc>
            </a:pP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Moodtrackers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marL="668336" lvl="1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>
              <a:lnSpc>
                <a:spcPts val="419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App where you choose your emotion (😀 happy, 😐 neutral, 😢 sad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).</a:t>
            </a:r>
          </a:p>
          <a:p>
            <a:pPr>
              <a:lnSpc>
                <a:spcPts val="419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>
              <a:lnSpc>
                <a:spcPts val="4199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Example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: John records his feelings every night. On Sunday, he sees he was happier when he went for a walk.</a:t>
            </a:r>
          </a:p>
          <a:p>
            <a:pPr marL="337819" lvl="1" indent="-168909" algn="just">
              <a:lnSpc>
                <a:spcPts val="3359"/>
              </a:lnSpc>
            </a:pPr>
            <a:endParaRPr lang="en-US" sz="34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3359"/>
              </a:lnSpc>
            </a:pPr>
            <a:endParaRPr lang="en-US" sz="34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37819" lvl="1" indent="-168909" algn="just">
              <a:lnSpc>
                <a:spcPts val="3359"/>
              </a:lnSpc>
            </a:pPr>
            <a:endParaRPr lang="en-US" sz="34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3359"/>
              </a:lnSpc>
            </a:pPr>
            <a:endParaRPr lang="en-US" sz="34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289560" lvl="1" indent="-144780" algn="l">
              <a:lnSpc>
                <a:spcPts val="2879"/>
              </a:lnSpc>
            </a:pPr>
            <a:endParaRPr lang="en-US" sz="34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18160" lvl="2" indent="-172720" algn="l">
              <a:lnSpc>
                <a:spcPts val="2879"/>
              </a:lnSpc>
              <a:buFont typeface="Arial"/>
              <a:buChar char="⚬"/>
            </a:pPr>
            <a:endParaRPr lang="en-US" sz="34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4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just">
              <a:lnSpc>
                <a:spcPts val="2879"/>
              </a:lnSpc>
            </a:pPr>
            <a:endParaRPr lang="en-US" sz="34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4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4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4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4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4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8" y="306837"/>
            <a:ext cx="612643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1.5 Digital Health Tools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2000" y="933450"/>
            <a:ext cx="12371105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Digital Health Tools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0915" y="2053239"/>
            <a:ext cx="17945906" cy="8297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endParaRPr dirty="0"/>
          </a:p>
          <a:p>
            <a:pPr algn="ctr">
              <a:lnSpc>
                <a:spcPts val="4079"/>
              </a:lnSpc>
            </a:pPr>
            <a:endParaRPr dirty="0"/>
          </a:p>
          <a:p>
            <a:pPr marL="410207" lvl="1" indent="-205103" algn="ctr">
              <a:lnSpc>
                <a:spcPts val="4079"/>
              </a:lnSpc>
            </a:pPr>
            <a:endParaRPr dirty="0"/>
          </a:p>
          <a:p>
            <a:pPr>
              <a:lnSpc>
                <a:spcPts val="407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Meditation Apps</a:t>
            </a:r>
          </a:p>
          <a:p>
            <a:pPr marL="410207" lvl="1" indent="-205103">
              <a:lnSpc>
                <a:spcPts val="407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>
              <a:lnSpc>
                <a:spcPts val="407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Guided exercises with sounds or voices for breathing and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relaxation.</a:t>
            </a:r>
          </a:p>
          <a:p>
            <a:pPr>
              <a:lnSpc>
                <a:spcPts val="407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>
              <a:lnSpc>
                <a:spcPts val="4079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Example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: Mary uses a 5-minute app with nature sounds before bed to calm down stress.</a:t>
            </a:r>
          </a:p>
          <a:p>
            <a:pPr marL="337819" lvl="1" indent="-168909" algn="just">
              <a:lnSpc>
                <a:spcPts val="3359"/>
              </a:lnSpc>
            </a:pPr>
            <a:endParaRPr lang="en-US" sz="33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3359"/>
              </a:lnSpc>
            </a:pPr>
            <a:endParaRPr lang="en-US" sz="33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289560" lvl="1" indent="-144780" algn="l">
              <a:lnSpc>
                <a:spcPts val="2879"/>
              </a:lnSpc>
            </a:pPr>
            <a:endParaRPr lang="en-US" sz="33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18160" lvl="2" indent="-172720" algn="l">
              <a:lnSpc>
                <a:spcPts val="2879"/>
              </a:lnSpc>
              <a:buFont typeface="Arial"/>
              <a:buChar char="⚬"/>
            </a:pPr>
            <a:endParaRPr lang="en-US" sz="33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3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just">
              <a:lnSpc>
                <a:spcPts val="2879"/>
              </a:lnSpc>
            </a:pPr>
            <a:endParaRPr lang="en-US" sz="33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3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3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3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3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3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8" y="306837"/>
            <a:ext cx="612643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1.5 Digital Health Tools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2000" y="933450"/>
            <a:ext cx="12371105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Digital Health Tools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9053" y="2053239"/>
            <a:ext cx="17637768" cy="725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endParaRPr dirty="0"/>
          </a:p>
          <a:p>
            <a:pPr>
              <a:lnSpc>
                <a:spcPts val="3359"/>
              </a:lnSpc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95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Fitness Devices</a:t>
            </a:r>
          </a:p>
          <a:p>
            <a:pPr marL="398142" lvl="1" indent="-199071">
              <a:lnSpc>
                <a:spcPts val="395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>
              <a:lnSpc>
                <a:spcPts val="395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Watch or app that counts steps and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sleep.</a:t>
            </a:r>
          </a:p>
          <a:p>
            <a:pPr>
              <a:lnSpc>
                <a:spcPts val="395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>
              <a:lnSpc>
                <a:spcPts val="3959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Example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: Chris sees he walked 3,000 steps on Monday. His goal is 4,000, and the app celebrates when he reaches it.</a:t>
            </a:r>
          </a:p>
          <a:p>
            <a:pPr marL="289560" lvl="1" indent="-144780" algn="l">
              <a:lnSpc>
                <a:spcPts val="2879"/>
              </a:lnSpc>
            </a:pPr>
            <a:endParaRPr lang="en-US" sz="32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18160" lvl="2" indent="-172720" algn="l">
              <a:lnSpc>
                <a:spcPts val="2879"/>
              </a:lnSpc>
              <a:buFont typeface="Arial"/>
              <a:buChar char="⚬"/>
            </a:pPr>
            <a:endParaRPr lang="en-US" sz="32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2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just">
              <a:lnSpc>
                <a:spcPts val="2879"/>
              </a:lnSpc>
            </a:pPr>
            <a:endParaRPr lang="en-US" sz="32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2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2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2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2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2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8" y="306837"/>
            <a:ext cx="612643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1.5 Digital Health Tools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2000" y="933450"/>
            <a:ext cx="12371105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Digital Health Tools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2034189"/>
            <a:ext cx="18216821" cy="1043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endParaRPr dirty="0"/>
          </a:p>
          <a:p>
            <a:pPr algn="ctr">
              <a:lnSpc>
                <a:spcPts val="4320"/>
              </a:lnSpc>
            </a:pPr>
            <a:endParaRPr dirty="0"/>
          </a:p>
          <a:p>
            <a:pPr algn="ctr">
              <a:lnSpc>
                <a:spcPts val="4679"/>
              </a:lnSpc>
            </a:pPr>
            <a:endParaRPr dirty="0"/>
          </a:p>
          <a:p>
            <a:pPr>
              <a:lnSpc>
                <a:spcPts val="467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See 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You Tube video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2 </a:t>
            </a:r>
          </a:p>
          <a:p>
            <a:pPr>
              <a:lnSpc>
                <a:spcPts val="467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>
              <a:lnSpc>
                <a:spcPts val="4679"/>
              </a:lnSpc>
            </a:pPr>
            <a:r>
              <a:rPr lang="en-US" sz="3200" dirty="0">
                <a:hlinkClick r:id="rId2"/>
              </a:rPr>
              <a:t>Our Daily Routine with Health Apps | ID-HEALTH</a:t>
            </a:r>
            <a:endParaRPr lang="en-US" sz="3200" b="1" dirty="0" smtClean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>
              <a:lnSpc>
                <a:spcPts val="467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>
              <a:lnSpc>
                <a:spcPts val="467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>
              <a:lnSpc>
                <a:spcPts val="467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‘’A Day with Digital Tools, John’s and Mary’s story’’</a:t>
            </a:r>
          </a:p>
          <a:p>
            <a:pPr algn="ctr">
              <a:lnSpc>
                <a:spcPts val="4679"/>
              </a:lnSpc>
            </a:pPr>
            <a:endParaRPr lang="en-US" sz="38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4679"/>
              </a:lnSpc>
            </a:pPr>
            <a:endParaRPr lang="en-US" sz="38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4679"/>
              </a:lnSpc>
            </a:pPr>
            <a:endParaRPr lang="en-US" sz="38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4320"/>
              </a:lnSpc>
            </a:pPr>
            <a:endParaRPr lang="en-US" sz="38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4320"/>
              </a:lnSpc>
            </a:pPr>
            <a:endParaRPr lang="en-US" sz="38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4320"/>
              </a:lnSpc>
            </a:pPr>
            <a:endParaRPr lang="en-US" sz="38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4320"/>
              </a:lnSpc>
            </a:pPr>
            <a:endParaRPr lang="en-US" sz="38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4320"/>
              </a:lnSpc>
            </a:pPr>
            <a:endParaRPr lang="en-US" sz="38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4320"/>
              </a:lnSpc>
            </a:pPr>
            <a:endParaRPr lang="en-US" sz="38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806" y="4686300"/>
            <a:ext cx="7831015" cy="535806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7" y="306837"/>
            <a:ext cx="720537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1.6 Benefits of Digital Health Tools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2000" y="933450"/>
            <a:ext cx="12371105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Benefits of Digital Health Tools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7771" y="1739427"/>
            <a:ext cx="17839729" cy="907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8"/>
              </a:lnSpc>
            </a:pPr>
            <a:endParaRPr dirty="0"/>
          </a:p>
          <a:p>
            <a:pPr algn="l">
              <a:lnSpc>
                <a:spcPts val="3848"/>
              </a:lnSpc>
            </a:pPr>
            <a:r>
              <a:rPr lang="en-US" sz="3207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Autonomy=Being more independent</a:t>
            </a:r>
          </a:p>
          <a:p>
            <a:pPr algn="l">
              <a:lnSpc>
                <a:spcPts val="3848"/>
              </a:lnSpc>
            </a:pPr>
            <a:r>
              <a:rPr lang="en-US" sz="3207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 </a:t>
            </a:r>
          </a:p>
          <a:p>
            <a:pPr algn="l">
              <a:lnSpc>
                <a:spcPts val="3848"/>
              </a:lnSpc>
            </a:pPr>
            <a:r>
              <a:rPr lang="en-US" sz="3207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Digital tools give </a:t>
            </a:r>
            <a:r>
              <a:rPr lang="en-US" sz="3207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reminders</a:t>
            </a:r>
            <a:r>
              <a:rPr lang="en-US" sz="3207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(drink water, take medicine, go for a walk).</a:t>
            </a:r>
          </a:p>
          <a:p>
            <a:pPr algn="l">
              <a:lnSpc>
                <a:spcPts val="3848"/>
              </a:lnSpc>
            </a:pPr>
            <a:r>
              <a:rPr lang="en-US" sz="3207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You don’t always need to ask someone else to remind you.</a:t>
            </a:r>
          </a:p>
          <a:p>
            <a:pPr algn="l">
              <a:lnSpc>
                <a:spcPts val="3848"/>
              </a:lnSpc>
            </a:pPr>
            <a:endParaRPr lang="en-US" sz="3207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algn="l">
              <a:lnSpc>
                <a:spcPts val="3848"/>
              </a:lnSpc>
            </a:pPr>
            <a:r>
              <a:rPr lang="en-US" sz="3207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Example: A phone alarm says “Time to drink water!”</a:t>
            </a:r>
          </a:p>
          <a:p>
            <a:pPr algn="l">
              <a:lnSpc>
                <a:spcPts val="3848"/>
              </a:lnSpc>
            </a:pPr>
            <a:endParaRPr lang="en-US" sz="3207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algn="l">
              <a:lnSpc>
                <a:spcPts val="3848"/>
              </a:lnSpc>
            </a:pPr>
            <a:endParaRPr lang="en-US" sz="3207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algn="l">
              <a:lnSpc>
                <a:spcPts val="3848"/>
              </a:lnSpc>
            </a:pPr>
            <a:r>
              <a:rPr lang="en-US" sz="3207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Self-Confidence=Feeling proud of yourself</a:t>
            </a:r>
          </a:p>
          <a:p>
            <a:pPr algn="l">
              <a:lnSpc>
                <a:spcPts val="3848"/>
              </a:lnSpc>
            </a:pPr>
            <a:r>
              <a:rPr lang="en-US" sz="3207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When you reach a small goal, the app celebrates with you.</a:t>
            </a:r>
          </a:p>
          <a:p>
            <a:pPr algn="l">
              <a:lnSpc>
                <a:spcPts val="4088"/>
              </a:lnSpc>
            </a:pPr>
            <a:r>
              <a:rPr lang="en-US" sz="3407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You can say: </a:t>
            </a:r>
            <a:r>
              <a:rPr lang="en-US" sz="3407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“I did it!”</a:t>
            </a:r>
          </a:p>
          <a:p>
            <a:pPr algn="l">
              <a:lnSpc>
                <a:spcPts val="3848"/>
              </a:lnSpc>
            </a:pPr>
            <a:endParaRPr lang="en-US" sz="3407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algn="l">
              <a:lnSpc>
                <a:spcPts val="3848"/>
              </a:lnSpc>
            </a:pPr>
            <a:r>
              <a:rPr lang="en-US" sz="3207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Example: You wanted to walk 4,000 steps. You walked 4,200 steps. The app says: “Great job!”</a:t>
            </a:r>
          </a:p>
          <a:p>
            <a:pPr algn="l">
              <a:lnSpc>
                <a:spcPts val="2788"/>
              </a:lnSpc>
            </a:pPr>
            <a:endParaRPr lang="en-US" sz="3207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788"/>
              </a:lnSpc>
            </a:pPr>
            <a:endParaRPr lang="en-US" sz="3207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788"/>
              </a:lnSpc>
            </a:pPr>
            <a:endParaRPr lang="en-US" sz="3207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788"/>
              </a:lnSpc>
            </a:pPr>
            <a:endParaRPr lang="en-US" sz="3207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2788"/>
              </a:lnSpc>
            </a:pPr>
            <a:endParaRPr lang="en-US" sz="3207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7" y="306837"/>
            <a:ext cx="720537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1.6 Benefits of Digital Health Tools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2000" y="933450"/>
            <a:ext cx="12371105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Benefits of Digital Health Tools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9819" y="2324100"/>
            <a:ext cx="17907001" cy="8121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2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Feedback=Seeing your progress</a:t>
            </a:r>
          </a:p>
          <a:p>
            <a:pPr>
              <a:lnSpc>
                <a:spcPts val="3992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>
              <a:lnSpc>
                <a:spcPts val="3992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The phone, watch, or app shows what you have done.</a:t>
            </a:r>
          </a:p>
          <a:p>
            <a:pPr>
              <a:lnSpc>
                <a:spcPts val="3992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>
              <a:lnSpc>
                <a:spcPts val="3992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>
              <a:lnSpc>
                <a:spcPts val="3992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Example: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 sleep app shows you slept better last night than the night before. A mood app shows that you felt happy more times this week than last week.</a:t>
            </a:r>
          </a:p>
          <a:p>
            <a:pPr>
              <a:lnSpc>
                <a:spcPts val="3992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>
              <a:lnSpc>
                <a:spcPts val="3992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>
              <a:lnSpc>
                <a:spcPts val="3992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Stress Management=Feeling calm</a:t>
            </a:r>
          </a:p>
          <a:p>
            <a:pPr>
              <a:lnSpc>
                <a:spcPts val="3992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>
              <a:lnSpc>
                <a:spcPts val="3992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Relaxation apps help you calm down when stressed.</a:t>
            </a:r>
          </a:p>
          <a:p>
            <a:pPr>
              <a:lnSpc>
                <a:spcPts val="3992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They guide you with breathing, music, or calming sounds.</a:t>
            </a:r>
          </a:p>
          <a:p>
            <a:pPr>
              <a:lnSpc>
                <a:spcPts val="3992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>
              <a:lnSpc>
                <a:spcPts val="3992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Example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: Before bed, you listen to soft music from an app and relax.</a:t>
            </a:r>
          </a:p>
          <a:p>
            <a:pPr algn="just">
              <a:lnSpc>
                <a:spcPts val="3292"/>
              </a:lnSpc>
            </a:pPr>
            <a:endParaRPr lang="en-US" sz="3327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277600" y="34688"/>
            <a:ext cx="7205373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 dirty="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1.6 Benefits of Digital Health Tools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1084" y="902661"/>
            <a:ext cx="12672021" cy="876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6"/>
              </a:lnSpc>
            </a:pPr>
            <a:r>
              <a:rPr lang="en-US" sz="5200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Benefits of Digital Health Tools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9796" y="2065449"/>
            <a:ext cx="18038204" cy="1214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62877" lvl="1" algn="l">
              <a:lnSpc>
                <a:spcPts val="323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Motivation = Wanting to keep going</a:t>
            </a:r>
          </a:p>
          <a:p>
            <a:pPr marL="325754" lvl="1" indent="-162877" algn="l">
              <a:lnSpc>
                <a:spcPts val="323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l">
              <a:lnSpc>
                <a:spcPts val="323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Digital tools show that every small action is important.</a:t>
            </a:r>
          </a:p>
          <a:p>
            <a:pPr marL="325754" lvl="1" indent="-162877" algn="l">
              <a:lnSpc>
                <a:spcPts val="323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l">
              <a:lnSpc>
                <a:spcPts val="323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Example: A fitness app says: “You are only 200 steps away from your goal. Keep going!”</a:t>
            </a:r>
          </a:p>
          <a:p>
            <a:pPr marL="325754" lvl="1" indent="-162877" algn="l">
              <a:lnSpc>
                <a:spcPts val="323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325754" lvl="1" indent="-162877" algn="l">
              <a:lnSpc>
                <a:spcPts val="323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</a:t>
            </a:r>
          </a:p>
          <a:p>
            <a:pPr marL="162877" lvl="1" algn="l">
              <a:lnSpc>
                <a:spcPts val="323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Learning New Skills</a:t>
            </a:r>
          </a:p>
          <a:p>
            <a:pPr marL="325754" lvl="1" indent="-162877" algn="l">
              <a:lnSpc>
                <a:spcPts val="323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l">
              <a:lnSpc>
                <a:spcPts val="323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Apps can teach us healthy habits.</a:t>
            </a:r>
          </a:p>
          <a:p>
            <a:pPr marL="325754" lvl="1" indent="-162877" algn="l">
              <a:lnSpc>
                <a:spcPts val="323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l">
              <a:lnSpc>
                <a:spcPts val="323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Example: A food app can remind us to drink water or eat more vegetables.</a:t>
            </a:r>
          </a:p>
          <a:p>
            <a:pPr marL="325754" lvl="1" indent="-162877" algn="l">
              <a:lnSpc>
                <a:spcPts val="323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325754" lvl="1" indent="-162877" algn="l">
              <a:lnSpc>
                <a:spcPts val="323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</a:t>
            </a:r>
          </a:p>
          <a:p>
            <a:pPr marL="162877" lvl="1" algn="l">
              <a:lnSpc>
                <a:spcPts val="323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Sharing with Others</a:t>
            </a:r>
          </a:p>
          <a:p>
            <a:pPr marL="325754" lvl="1" indent="-162877" algn="l">
              <a:lnSpc>
                <a:spcPts val="323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325754" lvl="1" indent="-162877" algn="l">
              <a:lnSpc>
                <a:spcPts val="323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Some apps let us share progress with friends or family.</a:t>
            </a:r>
          </a:p>
          <a:p>
            <a:pPr algn="l">
              <a:lnSpc>
                <a:spcPts val="323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l">
              <a:lnSpc>
                <a:spcPts val="323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Example: You send your walking steps to a friend, and they clap for you</a:t>
            </a:r>
            <a:r>
              <a:rPr lang="en-US" sz="26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algn="ctr">
              <a:lnSpc>
                <a:spcPts val="2875"/>
              </a:lnSpc>
            </a:pPr>
            <a:endParaRPr lang="en-US" sz="2699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89140" lvl="1" indent="-144570" algn="ctr">
              <a:lnSpc>
                <a:spcPts val="2875"/>
              </a:lnSpc>
            </a:pPr>
            <a:endParaRPr lang="en-US" sz="2699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89140" lvl="1" indent="-144570" algn="l">
              <a:lnSpc>
                <a:spcPts val="2875"/>
              </a:lnSpc>
            </a:pPr>
            <a:endParaRPr lang="en-US" sz="2699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89140" lvl="1" indent="-144570" algn="just">
              <a:lnSpc>
                <a:spcPts val="2875"/>
              </a:lnSpc>
            </a:pPr>
            <a:endParaRPr lang="en-US" sz="2699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89140" lvl="1" indent="-144570" algn="l">
              <a:lnSpc>
                <a:spcPts val="2875"/>
              </a:lnSpc>
            </a:pPr>
            <a:endParaRPr lang="en-US" sz="2699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89140" lvl="1" indent="-144570" algn="l">
              <a:lnSpc>
                <a:spcPts val="2875"/>
              </a:lnSpc>
            </a:pPr>
            <a:endParaRPr lang="en-US" sz="2699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89140" lvl="1" indent="-144570" algn="l">
              <a:lnSpc>
                <a:spcPts val="2875"/>
              </a:lnSpc>
            </a:pPr>
            <a:endParaRPr lang="en-US" sz="2699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89140" lvl="1" indent="-144570" algn="l">
              <a:lnSpc>
                <a:spcPts val="2875"/>
              </a:lnSpc>
            </a:pPr>
            <a:endParaRPr lang="en-US" sz="2699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89140" lvl="1" indent="-144570" algn="l">
              <a:lnSpc>
                <a:spcPts val="2875"/>
              </a:lnSpc>
            </a:pPr>
            <a:endParaRPr lang="en-US" sz="2699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89140" lvl="1" indent="-144570" algn="l">
              <a:lnSpc>
                <a:spcPts val="2875"/>
              </a:lnSpc>
            </a:pPr>
            <a:endParaRPr lang="en-US" sz="2699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89140" lvl="1" indent="-144570" algn="l">
              <a:lnSpc>
                <a:spcPts val="2875"/>
              </a:lnSpc>
            </a:pPr>
            <a:endParaRPr lang="en-US" sz="2699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89140" lvl="1" indent="-144570" algn="ctr">
              <a:lnSpc>
                <a:spcPts val="2875"/>
              </a:lnSpc>
            </a:pPr>
            <a:endParaRPr lang="en-US" sz="2699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890997"/>
            <a:ext cx="3086100" cy="1920571"/>
            <a:chOff x="0" y="0"/>
            <a:chExt cx="4114800" cy="25607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14800" cy="2560701"/>
            </a:xfrm>
            <a:custGeom>
              <a:avLst/>
              <a:gdLst/>
              <a:ahLst/>
              <a:cxnLst/>
              <a:rect l="l" t="t" r="r" b="b"/>
              <a:pathLst>
                <a:path w="4114800" h="2560701">
                  <a:moveTo>
                    <a:pt x="647700" y="0"/>
                  </a:moveTo>
                  <a:lnTo>
                    <a:pt x="3467100" y="0"/>
                  </a:lnTo>
                  <a:cubicBezTo>
                    <a:pt x="3638931" y="0"/>
                    <a:pt x="3803650" y="68199"/>
                    <a:pt x="3925062" y="189738"/>
                  </a:cubicBezTo>
                  <a:cubicBezTo>
                    <a:pt x="4046474" y="311277"/>
                    <a:pt x="4114800" y="475869"/>
                    <a:pt x="4114800" y="647700"/>
                  </a:cubicBezTo>
                  <a:lnTo>
                    <a:pt x="4114800" y="1913001"/>
                  </a:lnTo>
                  <a:cubicBezTo>
                    <a:pt x="4114800" y="2084832"/>
                    <a:pt x="4046601" y="2249551"/>
                    <a:pt x="3925062" y="2370963"/>
                  </a:cubicBezTo>
                  <a:cubicBezTo>
                    <a:pt x="3803523" y="2492375"/>
                    <a:pt x="3638931" y="2560701"/>
                    <a:pt x="3467100" y="2560701"/>
                  </a:cubicBezTo>
                  <a:lnTo>
                    <a:pt x="647700" y="2560701"/>
                  </a:lnTo>
                  <a:cubicBezTo>
                    <a:pt x="475869" y="2560701"/>
                    <a:pt x="311150" y="2492502"/>
                    <a:pt x="189738" y="2370963"/>
                  </a:cubicBezTo>
                  <a:cubicBezTo>
                    <a:pt x="68326" y="2249424"/>
                    <a:pt x="0" y="2084832"/>
                    <a:pt x="0" y="1913128"/>
                  </a:cubicBezTo>
                  <a:lnTo>
                    <a:pt x="0" y="647700"/>
                  </a:lnTo>
                  <a:cubicBezTo>
                    <a:pt x="0" y="475869"/>
                    <a:pt x="68199" y="311150"/>
                    <a:pt x="189738" y="189738"/>
                  </a:cubicBezTo>
                  <a:cubicBezTo>
                    <a:pt x="311277" y="68326"/>
                    <a:pt x="475869" y="0"/>
                    <a:pt x="647700" y="0"/>
                  </a:cubicBezTo>
                  <a:close/>
                </a:path>
              </a:pathLst>
            </a:custGeom>
            <a:solidFill>
              <a:srgbClr val="5E17EB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028700" y="2674005"/>
            <a:ext cx="3086100" cy="2137563"/>
            <a:chOff x="0" y="0"/>
            <a:chExt cx="4114800" cy="28500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14800" cy="2850083"/>
            </a:xfrm>
            <a:custGeom>
              <a:avLst/>
              <a:gdLst/>
              <a:ahLst/>
              <a:cxnLst/>
              <a:rect l="l" t="t" r="r" b="b"/>
              <a:pathLst>
                <a:path w="4114800" h="2850083">
                  <a:moveTo>
                    <a:pt x="0" y="0"/>
                  </a:moveTo>
                  <a:lnTo>
                    <a:pt x="4114800" y="0"/>
                  </a:lnTo>
                  <a:lnTo>
                    <a:pt x="4114800" y="2850083"/>
                  </a:lnTo>
                  <a:lnTo>
                    <a:pt x="0" y="28500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4114800" cy="290723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6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1.1 Introduction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56319" y="2890997"/>
            <a:ext cx="3016921" cy="1920571"/>
            <a:chOff x="0" y="0"/>
            <a:chExt cx="4022561" cy="25607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22471" cy="2560701"/>
            </a:xfrm>
            <a:custGeom>
              <a:avLst/>
              <a:gdLst/>
              <a:ahLst/>
              <a:cxnLst/>
              <a:rect l="l" t="t" r="r" b="b"/>
              <a:pathLst>
                <a:path w="4022471" h="2560701">
                  <a:moveTo>
                    <a:pt x="633222" y="0"/>
                  </a:moveTo>
                  <a:lnTo>
                    <a:pt x="3389376" y="0"/>
                  </a:lnTo>
                  <a:cubicBezTo>
                    <a:pt x="3557270" y="0"/>
                    <a:pt x="3718306" y="68199"/>
                    <a:pt x="3837051" y="189738"/>
                  </a:cubicBezTo>
                  <a:cubicBezTo>
                    <a:pt x="3955796" y="311277"/>
                    <a:pt x="4022471" y="475996"/>
                    <a:pt x="4022471" y="647700"/>
                  </a:cubicBezTo>
                  <a:lnTo>
                    <a:pt x="4022471" y="1913001"/>
                  </a:lnTo>
                  <a:cubicBezTo>
                    <a:pt x="4022471" y="2084832"/>
                    <a:pt x="3955796" y="2249551"/>
                    <a:pt x="3837051" y="2370963"/>
                  </a:cubicBezTo>
                  <a:cubicBezTo>
                    <a:pt x="3718306" y="2492375"/>
                    <a:pt x="3557270" y="2560701"/>
                    <a:pt x="3389376" y="2560701"/>
                  </a:cubicBezTo>
                  <a:lnTo>
                    <a:pt x="633222" y="2560701"/>
                  </a:lnTo>
                  <a:cubicBezTo>
                    <a:pt x="465328" y="2560701"/>
                    <a:pt x="304292" y="2492502"/>
                    <a:pt x="185547" y="2370963"/>
                  </a:cubicBezTo>
                  <a:cubicBezTo>
                    <a:pt x="66802" y="2249424"/>
                    <a:pt x="0" y="2084832"/>
                    <a:pt x="0" y="1913128"/>
                  </a:cubicBezTo>
                  <a:lnTo>
                    <a:pt x="0" y="647700"/>
                  </a:lnTo>
                  <a:cubicBezTo>
                    <a:pt x="0" y="475869"/>
                    <a:pt x="66675" y="311150"/>
                    <a:pt x="185420" y="189738"/>
                  </a:cubicBezTo>
                  <a:cubicBezTo>
                    <a:pt x="304165" y="68326"/>
                    <a:pt x="465201" y="0"/>
                    <a:pt x="633222" y="0"/>
                  </a:cubicBezTo>
                  <a:close/>
                </a:path>
              </a:pathLst>
            </a:custGeom>
            <a:solidFill>
              <a:srgbClr val="8C52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5387140" y="2674005"/>
            <a:ext cx="3086100" cy="2137563"/>
            <a:chOff x="0" y="0"/>
            <a:chExt cx="4114800" cy="285008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14800" cy="2850084"/>
            </a:xfrm>
            <a:custGeom>
              <a:avLst/>
              <a:gdLst/>
              <a:ahLst/>
              <a:cxnLst/>
              <a:rect l="l" t="t" r="r" b="b"/>
              <a:pathLst>
                <a:path w="4114800" h="2850084">
                  <a:moveTo>
                    <a:pt x="0" y="0"/>
                  </a:moveTo>
                  <a:lnTo>
                    <a:pt x="4114800" y="0"/>
                  </a:lnTo>
                  <a:lnTo>
                    <a:pt x="4114800" y="2850084"/>
                  </a:lnTo>
                  <a:lnTo>
                    <a:pt x="0" y="28500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114800" cy="290723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1.2 What is lifestyle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814759" y="2849843"/>
            <a:ext cx="3086100" cy="1920571"/>
            <a:chOff x="0" y="0"/>
            <a:chExt cx="4114800" cy="256076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14800" cy="2560701"/>
            </a:xfrm>
            <a:custGeom>
              <a:avLst/>
              <a:gdLst/>
              <a:ahLst/>
              <a:cxnLst/>
              <a:rect l="l" t="t" r="r" b="b"/>
              <a:pathLst>
                <a:path w="4114800" h="2560701">
                  <a:moveTo>
                    <a:pt x="647700" y="0"/>
                  </a:moveTo>
                  <a:lnTo>
                    <a:pt x="3467100" y="0"/>
                  </a:lnTo>
                  <a:cubicBezTo>
                    <a:pt x="3638931" y="0"/>
                    <a:pt x="3803650" y="68199"/>
                    <a:pt x="3925062" y="189738"/>
                  </a:cubicBezTo>
                  <a:cubicBezTo>
                    <a:pt x="4046474" y="311277"/>
                    <a:pt x="4114800" y="475869"/>
                    <a:pt x="4114800" y="647700"/>
                  </a:cubicBezTo>
                  <a:lnTo>
                    <a:pt x="4114800" y="1913001"/>
                  </a:lnTo>
                  <a:cubicBezTo>
                    <a:pt x="4114800" y="2084832"/>
                    <a:pt x="4046601" y="2249551"/>
                    <a:pt x="3925062" y="2370963"/>
                  </a:cubicBezTo>
                  <a:cubicBezTo>
                    <a:pt x="3803523" y="2492375"/>
                    <a:pt x="3638931" y="2560701"/>
                    <a:pt x="3467100" y="2560701"/>
                  </a:cubicBezTo>
                  <a:lnTo>
                    <a:pt x="647700" y="2560701"/>
                  </a:lnTo>
                  <a:cubicBezTo>
                    <a:pt x="475869" y="2560701"/>
                    <a:pt x="311150" y="2492502"/>
                    <a:pt x="189738" y="2370963"/>
                  </a:cubicBezTo>
                  <a:cubicBezTo>
                    <a:pt x="68326" y="2249424"/>
                    <a:pt x="0" y="2084832"/>
                    <a:pt x="0" y="1913001"/>
                  </a:cubicBezTo>
                  <a:lnTo>
                    <a:pt x="0" y="647700"/>
                  </a:lnTo>
                  <a:cubicBezTo>
                    <a:pt x="0" y="475869"/>
                    <a:pt x="68199" y="311150"/>
                    <a:pt x="189738" y="189738"/>
                  </a:cubicBezTo>
                  <a:cubicBezTo>
                    <a:pt x="311277" y="68326"/>
                    <a:pt x="475869" y="0"/>
                    <a:pt x="647700" y="0"/>
                  </a:cubicBezTo>
                  <a:close/>
                </a:path>
              </a:pathLst>
            </a:custGeom>
            <a:solidFill>
              <a:srgbClr val="CB6CE6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9814759" y="3086100"/>
            <a:ext cx="3016921" cy="1725468"/>
            <a:chOff x="0" y="0"/>
            <a:chExt cx="4022561" cy="230062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022561" cy="2300624"/>
            </a:xfrm>
            <a:custGeom>
              <a:avLst/>
              <a:gdLst/>
              <a:ahLst/>
              <a:cxnLst/>
              <a:rect l="l" t="t" r="r" b="b"/>
              <a:pathLst>
                <a:path w="4022561" h="2300624">
                  <a:moveTo>
                    <a:pt x="0" y="0"/>
                  </a:moveTo>
                  <a:lnTo>
                    <a:pt x="4022561" y="0"/>
                  </a:lnTo>
                  <a:lnTo>
                    <a:pt x="4022561" y="2300624"/>
                  </a:lnTo>
                  <a:lnTo>
                    <a:pt x="0" y="23006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4022561" cy="23577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1.3 </a:t>
              </a:r>
              <a:r>
                <a:rPr lang="en-US" sz="27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Healthy Lifestyle</a:t>
              </a:r>
            </a:p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4049848" y="2658108"/>
            <a:ext cx="3086100" cy="2065232"/>
          </a:xfrm>
          <a:custGeom>
            <a:avLst/>
            <a:gdLst/>
            <a:ahLst/>
            <a:cxnLst/>
            <a:rect l="l" t="t" r="r" b="b"/>
            <a:pathLst>
              <a:path w="3086100" h="2065232">
                <a:moveTo>
                  <a:pt x="0" y="0"/>
                </a:moveTo>
                <a:lnTo>
                  <a:pt x="3086100" y="0"/>
                </a:lnTo>
                <a:lnTo>
                  <a:pt x="3086100" y="2065232"/>
                </a:lnTo>
                <a:lnTo>
                  <a:pt x="0" y="2065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074666" y="5683525"/>
            <a:ext cx="3086100" cy="2065232"/>
          </a:xfrm>
          <a:custGeom>
            <a:avLst/>
            <a:gdLst/>
            <a:ahLst/>
            <a:cxnLst/>
            <a:rect l="l" t="t" r="r" b="b"/>
            <a:pathLst>
              <a:path w="3086100" h="2065232">
                <a:moveTo>
                  <a:pt x="0" y="0"/>
                </a:moveTo>
                <a:lnTo>
                  <a:pt x="3086100" y="0"/>
                </a:lnTo>
                <a:lnTo>
                  <a:pt x="3086100" y="2065232"/>
                </a:lnTo>
                <a:lnTo>
                  <a:pt x="0" y="20652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745580" y="5683525"/>
            <a:ext cx="3086100" cy="2065232"/>
          </a:xfrm>
          <a:custGeom>
            <a:avLst/>
            <a:gdLst/>
            <a:ahLst/>
            <a:cxnLst/>
            <a:rect l="l" t="t" r="r" b="b"/>
            <a:pathLst>
              <a:path w="3086100" h="2065232">
                <a:moveTo>
                  <a:pt x="0" y="0"/>
                </a:moveTo>
                <a:lnTo>
                  <a:pt x="3086100" y="0"/>
                </a:lnTo>
                <a:lnTo>
                  <a:pt x="3086100" y="2065232"/>
                </a:lnTo>
                <a:lnTo>
                  <a:pt x="0" y="20652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161007" y="5667521"/>
            <a:ext cx="3086100" cy="2065232"/>
          </a:xfrm>
          <a:custGeom>
            <a:avLst/>
            <a:gdLst/>
            <a:ahLst/>
            <a:cxnLst/>
            <a:rect l="l" t="t" r="r" b="b"/>
            <a:pathLst>
              <a:path w="3086100" h="2065232">
                <a:moveTo>
                  <a:pt x="0" y="0"/>
                </a:moveTo>
                <a:lnTo>
                  <a:pt x="3086100" y="0"/>
                </a:lnTo>
                <a:lnTo>
                  <a:pt x="3086100" y="2065232"/>
                </a:lnTo>
                <a:lnTo>
                  <a:pt x="0" y="20652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240427" y="3357963"/>
            <a:ext cx="1021086" cy="1021086"/>
          </a:xfrm>
          <a:custGeom>
            <a:avLst/>
            <a:gdLst/>
            <a:ahLst/>
            <a:cxnLst/>
            <a:rect l="l" t="t" r="r" b="b"/>
            <a:pathLst>
              <a:path w="1021086" h="1021086">
                <a:moveTo>
                  <a:pt x="0" y="0"/>
                </a:moveTo>
                <a:lnTo>
                  <a:pt x="1021086" y="0"/>
                </a:lnTo>
                <a:lnTo>
                  <a:pt x="1021086" y="1021086"/>
                </a:lnTo>
                <a:lnTo>
                  <a:pt x="0" y="10210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633457" y="3340740"/>
            <a:ext cx="1021086" cy="1021086"/>
          </a:xfrm>
          <a:custGeom>
            <a:avLst/>
            <a:gdLst/>
            <a:ahLst/>
            <a:cxnLst/>
            <a:rect l="l" t="t" r="r" b="b"/>
            <a:pathLst>
              <a:path w="1021086" h="1021086">
                <a:moveTo>
                  <a:pt x="0" y="0"/>
                </a:moveTo>
                <a:lnTo>
                  <a:pt x="1021086" y="0"/>
                </a:lnTo>
                <a:lnTo>
                  <a:pt x="1021086" y="1021086"/>
                </a:lnTo>
                <a:lnTo>
                  <a:pt x="0" y="10210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026487" y="3323516"/>
            <a:ext cx="1021086" cy="1021086"/>
          </a:xfrm>
          <a:custGeom>
            <a:avLst/>
            <a:gdLst/>
            <a:ahLst/>
            <a:cxnLst/>
            <a:rect l="l" t="t" r="r" b="b"/>
            <a:pathLst>
              <a:path w="1021086" h="1021086">
                <a:moveTo>
                  <a:pt x="0" y="0"/>
                </a:moveTo>
                <a:lnTo>
                  <a:pt x="1021086" y="0"/>
                </a:lnTo>
                <a:lnTo>
                  <a:pt x="1021086" y="1021086"/>
                </a:lnTo>
                <a:lnTo>
                  <a:pt x="0" y="10210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090532" y="4811569"/>
            <a:ext cx="1054369" cy="1054369"/>
          </a:xfrm>
          <a:custGeom>
            <a:avLst/>
            <a:gdLst/>
            <a:ahLst/>
            <a:cxnLst/>
            <a:rect l="l" t="t" r="r" b="b"/>
            <a:pathLst>
              <a:path w="1054369" h="1054369">
                <a:moveTo>
                  <a:pt x="0" y="0"/>
                </a:moveTo>
                <a:lnTo>
                  <a:pt x="1054368" y="0"/>
                </a:lnTo>
                <a:lnTo>
                  <a:pt x="1054368" y="1054368"/>
                </a:lnTo>
                <a:lnTo>
                  <a:pt x="0" y="105436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2942630" y="6277929"/>
            <a:ext cx="1021086" cy="1021086"/>
          </a:xfrm>
          <a:custGeom>
            <a:avLst/>
            <a:gdLst/>
            <a:ahLst/>
            <a:cxnLst/>
            <a:rect l="l" t="t" r="r" b="b"/>
            <a:pathLst>
              <a:path w="1021086" h="1021086">
                <a:moveTo>
                  <a:pt x="0" y="0"/>
                </a:moveTo>
                <a:lnTo>
                  <a:pt x="1021086" y="0"/>
                </a:lnTo>
                <a:lnTo>
                  <a:pt x="1021086" y="1021086"/>
                </a:lnTo>
                <a:lnTo>
                  <a:pt x="0" y="102108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473240" y="6277929"/>
            <a:ext cx="1021086" cy="1021086"/>
          </a:xfrm>
          <a:custGeom>
            <a:avLst/>
            <a:gdLst/>
            <a:ahLst/>
            <a:cxnLst/>
            <a:rect l="l" t="t" r="r" b="b"/>
            <a:pathLst>
              <a:path w="1021086" h="1021086">
                <a:moveTo>
                  <a:pt x="0" y="0"/>
                </a:moveTo>
                <a:lnTo>
                  <a:pt x="1021086" y="0"/>
                </a:lnTo>
                <a:lnTo>
                  <a:pt x="1021086" y="1021086"/>
                </a:lnTo>
                <a:lnTo>
                  <a:pt x="0" y="102108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5494742" y="6346997"/>
            <a:ext cx="2391554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1.5 Digital Health Tools</a:t>
            </a:r>
          </a:p>
        </p:txBody>
      </p:sp>
      <p:sp>
        <p:nvSpPr>
          <p:cNvPr id="28" name="Freeform 28"/>
          <p:cNvSpPr/>
          <p:nvPr/>
        </p:nvSpPr>
        <p:spPr>
          <a:xfrm>
            <a:off x="5313407" y="5819921"/>
            <a:ext cx="3086100" cy="2065232"/>
          </a:xfrm>
          <a:custGeom>
            <a:avLst/>
            <a:gdLst/>
            <a:ahLst/>
            <a:cxnLst/>
            <a:rect l="l" t="t" r="r" b="b"/>
            <a:pathLst>
              <a:path w="3086100" h="2065232">
                <a:moveTo>
                  <a:pt x="0" y="0"/>
                </a:moveTo>
                <a:lnTo>
                  <a:pt x="3086100" y="0"/>
                </a:lnTo>
                <a:lnTo>
                  <a:pt x="3086100" y="2065232"/>
                </a:lnTo>
                <a:lnTo>
                  <a:pt x="0" y="20652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1028700" y="1376446"/>
            <a:ext cx="11323639" cy="88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TOPIC Nº9: List of units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521013" y="3308042"/>
            <a:ext cx="2606826" cy="131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6"/>
              </a:lnSpc>
            </a:pPr>
            <a:r>
              <a:rPr lang="en-US" sz="27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1.4 What is not a Healthy Lifestyle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515106" y="522605"/>
            <a:ext cx="4518199" cy="77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814759" y="5842575"/>
            <a:ext cx="3013571" cy="1625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0"/>
              </a:lnSpc>
            </a:pPr>
            <a:endParaRPr/>
          </a:p>
          <a:p>
            <a:pPr algn="ctr">
              <a:lnSpc>
                <a:spcPts val="3210"/>
              </a:lnSpc>
            </a:pPr>
            <a:r>
              <a:rPr lang="en-US" sz="25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1.6 Benefits of </a:t>
            </a:r>
          </a:p>
          <a:p>
            <a:pPr algn="ctr">
              <a:lnSpc>
                <a:spcPts val="3210"/>
              </a:lnSpc>
            </a:pPr>
            <a:r>
              <a:rPr lang="en-US" sz="25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Digital Health Tools</a:t>
            </a:r>
          </a:p>
        </p:txBody>
      </p:sp>
      <p:sp>
        <p:nvSpPr>
          <p:cNvPr id="33" name="Freeform 33"/>
          <p:cNvSpPr/>
          <p:nvPr/>
        </p:nvSpPr>
        <p:spPr>
          <a:xfrm>
            <a:off x="3816071" y="6341994"/>
            <a:ext cx="1021086" cy="1021086"/>
          </a:xfrm>
          <a:custGeom>
            <a:avLst/>
            <a:gdLst/>
            <a:ahLst/>
            <a:cxnLst/>
            <a:rect l="l" t="t" r="r" b="b"/>
            <a:pathLst>
              <a:path w="1021086" h="1021086">
                <a:moveTo>
                  <a:pt x="0" y="0"/>
                </a:moveTo>
                <a:lnTo>
                  <a:pt x="1021086" y="0"/>
                </a:lnTo>
                <a:lnTo>
                  <a:pt x="1021086" y="1021086"/>
                </a:lnTo>
                <a:lnTo>
                  <a:pt x="0" y="102108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501371" y="5816212"/>
            <a:ext cx="3086100" cy="2065232"/>
          </a:xfrm>
          <a:custGeom>
            <a:avLst/>
            <a:gdLst/>
            <a:ahLst/>
            <a:cxnLst/>
            <a:rect l="l" t="t" r="r" b="b"/>
            <a:pathLst>
              <a:path w="3086100" h="2065232">
                <a:moveTo>
                  <a:pt x="0" y="0"/>
                </a:moveTo>
                <a:lnTo>
                  <a:pt x="3086100" y="0"/>
                </a:lnTo>
                <a:lnTo>
                  <a:pt x="3086100" y="2065232"/>
                </a:lnTo>
                <a:lnTo>
                  <a:pt x="0" y="2065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587253" y="6437250"/>
            <a:ext cx="3086100" cy="801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0"/>
              </a:lnSpc>
              <a:spcBef>
                <a:spcPct val="0"/>
              </a:spcBef>
            </a:pPr>
            <a:r>
              <a:rPr lang="en-US" sz="25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1.8 Quiz &amp; Feedback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106591" y="5791346"/>
            <a:ext cx="3013571" cy="1625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0"/>
              </a:lnSpc>
            </a:pPr>
            <a:endParaRPr/>
          </a:p>
          <a:p>
            <a:pPr algn="ctr">
              <a:lnSpc>
                <a:spcPts val="3210"/>
              </a:lnSpc>
            </a:pPr>
            <a:r>
              <a:rPr lang="en-US" sz="25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1.5  </a:t>
            </a:r>
          </a:p>
          <a:p>
            <a:pPr algn="ctr">
              <a:lnSpc>
                <a:spcPts val="3210"/>
              </a:lnSpc>
            </a:pPr>
            <a:r>
              <a:rPr lang="en-US" sz="25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Digital Health Tools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620781" y="6249354"/>
            <a:ext cx="4177371" cy="1266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615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1.7 Tools</a:t>
            </a:r>
          </a:p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615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Activities </a:t>
            </a:r>
          </a:p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615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(Examples)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430000" y="77251"/>
            <a:ext cx="7205373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 dirty="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1.6 Benefits of Digital Health Tools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2000" y="933450"/>
            <a:ext cx="12371105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Benefits of Digital Health Tools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2400" y="2053239"/>
            <a:ext cx="18064421" cy="5822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endParaRPr lang="en-US" sz="3199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457200" indent="-457200">
              <a:lnSpc>
                <a:spcPts val="3839"/>
              </a:lnSpc>
              <a:buFont typeface="Wingdings" panose="05000000000000000000" pitchFamily="2" charset="2"/>
              <a:buChar char="ü"/>
            </a:pPr>
            <a:r>
              <a:rPr lang="en-US" sz="3199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Digital tools are like helpful friends</a:t>
            </a:r>
            <a:r>
              <a:rPr lang="en-US" sz="3199" b="1" dirty="0" smtClean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:</a:t>
            </a:r>
          </a:p>
          <a:p>
            <a:pPr marL="457200" indent="-457200">
              <a:lnSpc>
                <a:spcPts val="3839"/>
              </a:lnSpc>
              <a:buFont typeface="Wingdings" panose="05000000000000000000" pitchFamily="2" charset="2"/>
              <a:buChar char="ü"/>
            </a:pPr>
            <a:endParaRPr lang="en-US" sz="3199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457200" indent="-457200">
              <a:lnSpc>
                <a:spcPts val="3839"/>
              </a:lnSpc>
              <a:buFont typeface="Wingdings" panose="05000000000000000000" pitchFamily="2" charset="2"/>
              <a:buChar char="ü"/>
            </a:pPr>
            <a:endParaRPr lang="en-US" sz="3199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457200" indent="-457200">
              <a:lnSpc>
                <a:spcPts val="3839"/>
              </a:lnSpc>
              <a:buFont typeface="Wingdings" panose="05000000000000000000" pitchFamily="2" charset="2"/>
              <a:buChar char="ü"/>
            </a:pPr>
            <a:r>
              <a:rPr lang="en-US" sz="31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They remind you</a:t>
            </a:r>
            <a:r>
              <a:rPr lang="en-US" sz="3199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marL="457200" indent="-457200">
              <a:lnSpc>
                <a:spcPts val="3839"/>
              </a:lnSpc>
              <a:buFont typeface="Wingdings" panose="05000000000000000000" pitchFamily="2" charset="2"/>
              <a:buChar char="ü"/>
            </a:pPr>
            <a:endParaRPr lang="en-US" sz="3199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indent="-457200">
              <a:lnSpc>
                <a:spcPts val="3839"/>
              </a:lnSpc>
              <a:buFont typeface="Wingdings" panose="05000000000000000000" pitchFamily="2" charset="2"/>
              <a:buChar char="ü"/>
            </a:pPr>
            <a:r>
              <a:rPr lang="en-US" sz="31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They support you</a:t>
            </a:r>
            <a:r>
              <a:rPr lang="en-US" sz="3199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marL="457200" indent="-457200">
              <a:lnSpc>
                <a:spcPts val="3839"/>
              </a:lnSpc>
              <a:buFont typeface="Wingdings" panose="05000000000000000000" pitchFamily="2" charset="2"/>
              <a:buChar char="ü"/>
            </a:pPr>
            <a:endParaRPr lang="en-US" sz="3199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indent="-457200">
              <a:lnSpc>
                <a:spcPts val="3839"/>
              </a:lnSpc>
              <a:buFont typeface="Wingdings" panose="05000000000000000000" pitchFamily="2" charset="2"/>
              <a:buChar char="ü"/>
            </a:pPr>
            <a:r>
              <a:rPr lang="en-US" sz="31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They encourage you</a:t>
            </a:r>
            <a:r>
              <a:rPr lang="en-US" sz="3199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marL="457200" indent="-457200">
              <a:lnSpc>
                <a:spcPts val="3839"/>
              </a:lnSpc>
              <a:buFont typeface="Wingdings" panose="05000000000000000000" pitchFamily="2" charset="2"/>
              <a:buChar char="ü"/>
            </a:pPr>
            <a:endParaRPr lang="en-US" sz="3199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indent="-457200">
              <a:lnSpc>
                <a:spcPts val="3839"/>
              </a:lnSpc>
              <a:buFont typeface="Wingdings" panose="05000000000000000000" pitchFamily="2" charset="2"/>
              <a:buChar char="ü"/>
            </a:pPr>
            <a:r>
              <a:rPr lang="en-US" sz="31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They celebrate with you.</a:t>
            </a:r>
          </a:p>
          <a:p>
            <a:pPr algn="ctr">
              <a:lnSpc>
                <a:spcPts val="3599"/>
              </a:lnSpc>
            </a:pPr>
            <a:endParaRPr lang="en-US" sz="31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6279107"/>
            <a:ext cx="800100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76191" y="351908"/>
            <a:ext cx="720537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1.7 Activities (Examples)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2000" y="933450"/>
            <a:ext cx="12371105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Activities Examples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3400" y="1181100"/>
            <a:ext cx="17916651" cy="1518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9"/>
              </a:lnSpc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719"/>
              </a:lnSpc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71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Activities (Examples)</a:t>
            </a:r>
          </a:p>
          <a:p>
            <a:pPr algn="l">
              <a:lnSpc>
                <a:spcPts val="371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algn="l">
              <a:lnSpc>
                <a:spcPts val="371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Activity 1 (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Moodtracker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):</a:t>
            </a:r>
          </a:p>
          <a:p>
            <a:pPr algn="l">
              <a:lnSpc>
                <a:spcPts val="371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Record your mood every night for one week. At the end, check which day you were happiest and why.</a:t>
            </a:r>
          </a:p>
          <a:p>
            <a:pPr algn="l">
              <a:lnSpc>
                <a:spcPts val="371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algn="l">
              <a:lnSpc>
                <a:spcPts val="371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Activity 2 (Meditation app):</a:t>
            </a:r>
          </a:p>
          <a:p>
            <a:pPr algn="l">
              <a:lnSpc>
                <a:spcPts val="371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Listen to a 3-minute breathing exercise. Afterward, say how you felt: calmer, more relaxed, or the same.</a:t>
            </a:r>
          </a:p>
          <a:p>
            <a:pPr algn="l">
              <a:lnSpc>
                <a:spcPts val="371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algn="l">
              <a:lnSpc>
                <a:spcPts val="371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Activity 3 (Fitness device):</a:t>
            </a:r>
          </a:p>
          <a:p>
            <a:pPr algn="l">
              <a:lnSpc>
                <a:spcPts val="371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Count your steps in one day. Goal: +100 steps the next day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.</a:t>
            </a:r>
          </a:p>
          <a:p>
            <a:pPr algn="l">
              <a:lnSpc>
                <a:spcPts val="3719"/>
              </a:lnSpc>
            </a:pPr>
            <a:endParaRPr lang="en-US" sz="3200" dirty="0" smtClean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algn="l">
              <a:lnSpc>
                <a:spcPts val="3719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Activity 4 (VR Guided exercise)</a:t>
            </a:r>
          </a:p>
          <a:p>
            <a:pPr>
              <a:lnSpc>
                <a:spcPts val="3719"/>
              </a:lnSpc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Use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VR to create interactive experiences such as virtual nature walks, yoga classes, or simple movement exercises.</a:t>
            </a:r>
            <a:endParaRPr lang="en-US" sz="3200" dirty="0" smtClean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algn="l">
              <a:lnSpc>
                <a:spcPts val="3719"/>
              </a:lnSpc>
            </a:pPr>
            <a:endParaRPr lang="en-US" sz="30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719"/>
              </a:lnSpc>
            </a:pPr>
            <a:endParaRPr lang="en-US" sz="30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719"/>
              </a:lnSpc>
            </a:pPr>
            <a:endParaRPr lang="en-US" sz="30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719"/>
              </a:lnSpc>
            </a:pPr>
            <a:endParaRPr lang="en-US" sz="30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719"/>
              </a:lnSpc>
            </a:pPr>
            <a:endParaRPr lang="en-US" sz="30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719"/>
              </a:lnSpc>
            </a:pPr>
            <a:endParaRPr lang="en-US" sz="30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719"/>
              </a:lnSpc>
            </a:pPr>
            <a:endParaRPr lang="en-US" sz="30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719"/>
              </a:lnSpc>
            </a:pPr>
            <a:endParaRPr lang="en-US" sz="30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719"/>
              </a:lnSpc>
            </a:pPr>
            <a:endParaRPr lang="en-US" sz="30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719"/>
              </a:lnSpc>
            </a:pPr>
            <a:endParaRPr lang="en-US" sz="30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719"/>
              </a:lnSpc>
            </a:pPr>
            <a:endParaRPr lang="en-US" sz="30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719"/>
              </a:lnSpc>
            </a:pPr>
            <a:endParaRPr lang="en-US" sz="30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719"/>
              </a:lnSpc>
            </a:pPr>
            <a:endParaRPr lang="en-US" sz="30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3719"/>
              </a:lnSpc>
            </a:pPr>
            <a:endParaRPr lang="en-US" sz="30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76191" y="351908"/>
            <a:ext cx="720537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1.7 Activities (Examples)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74732" y="232021"/>
            <a:ext cx="12371105" cy="88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Activities Examples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74732" y="1291165"/>
            <a:ext cx="17132489" cy="1446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Check Worksheet 1</a:t>
            </a:r>
          </a:p>
          <a:p>
            <a:pPr>
              <a:lnSpc>
                <a:spcPts val="3839"/>
              </a:lnSpc>
            </a:pPr>
            <a:endParaRPr lang="en-US" sz="3999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>
              <a:lnSpc>
                <a:spcPts val="3839"/>
              </a:lnSpc>
            </a:pPr>
            <a:endParaRPr lang="en-US" sz="3999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>
              <a:lnSpc>
                <a:spcPts val="3839"/>
              </a:lnSpc>
            </a:pPr>
            <a:endParaRPr lang="en-US" sz="3999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>
              <a:lnSpc>
                <a:spcPts val="3839"/>
              </a:lnSpc>
            </a:pPr>
            <a:r>
              <a:rPr lang="en-US" sz="3199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FACILITATOR’S GUIDELINES</a:t>
            </a:r>
          </a:p>
          <a:p>
            <a:pPr>
              <a:lnSpc>
                <a:spcPts val="3839"/>
              </a:lnSpc>
            </a:pPr>
            <a:endParaRPr lang="en-US" sz="3199" b="1" dirty="0">
              <a:solidFill>
                <a:srgbClr val="000000"/>
              </a:solidFill>
              <a:latin typeface="Arial" panose="020B0604020202020204" pitchFamily="34" charset="0"/>
              <a:ea typeface="Calibri (MS) Bold"/>
              <a:cs typeface="Arial" panose="020B0604020202020204" pitchFamily="34" charset="0"/>
              <a:sym typeface="Calibri (MS) Bold"/>
            </a:endParaRPr>
          </a:p>
          <a:p>
            <a:pPr>
              <a:lnSpc>
                <a:spcPts val="3839"/>
              </a:lnSpc>
            </a:pPr>
            <a:r>
              <a:rPr lang="en-US" sz="3199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Activity title:</a:t>
            </a:r>
            <a:r>
              <a:rPr lang="en-US" sz="3199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</a:t>
            </a:r>
            <a:r>
              <a:rPr lang="en-US" sz="3199" i="1" dirty="0">
                <a:solidFill>
                  <a:srgbClr val="000000"/>
                </a:solidFill>
                <a:latin typeface="Arial" panose="020B0604020202020204" pitchFamily="34" charset="0"/>
                <a:ea typeface="Calibri (MS) Italics"/>
                <a:cs typeface="Arial" panose="020B0604020202020204" pitchFamily="34" charset="0"/>
                <a:sym typeface="Calibri (MS) Italics"/>
              </a:rPr>
              <a:t>My Day with Digital Tools</a:t>
            </a:r>
          </a:p>
          <a:p>
            <a:pPr>
              <a:lnSpc>
                <a:spcPts val="3839"/>
              </a:lnSpc>
            </a:pPr>
            <a:endParaRPr lang="en-US" sz="3199" i="1" dirty="0">
              <a:solidFill>
                <a:srgbClr val="000000"/>
              </a:solidFill>
              <a:latin typeface="Arial" panose="020B0604020202020204" pitchFamily="34" charset="0"/>
              <a:ea typeface="Calibri (MS) Italics"/>
              <a:cs typeface="Arial" panose="020B0604020202020204" pitchFamily="34" charset="0"/>
              <a:sym typeface="Calibri (MS) Italics"/>
            </a:endParaRPr>
          </a:p>
          <a:p>
            <a:pPr>
              <a:lnSpc>
                <a:spcPts val="3839"/>
              </a:lnSpc>
            </a:pPr>
            <a:r>
              <a:rPr lang="en-US" sz="3199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Duration:</a:t>
            </a:r>
            <a:r>
              <a:rPr lang="en-US" sz="3199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30 minutes</a:t>
            </a:r>
          </a:p>
          <a:p>
            <a:pPr>
              <a:lnSpc>
                <a:spcPts val="3839"/>
              </a:lnSpc>
            </a:pPr>
            <a:endParaRPr lang="en-US" sz="3199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  <a:sym typeface="Calibri (MS)"/>
            </a:endParaRPr>
          </a:p>
          <a:p>
            <a:pPr>
              <a:lnSpc>
                <a:spcPts val="3839"/>
              </a:lnSpc>
            </a:pPr>
            <a:r>
              <a:rPr lang="en-US" sz="3199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Purpose:</a:t>
            </a:r>
          </a:p>
          <a:p>
            <a:pPr>
              <a:lnSpc>
                <a:spcPts val="3839"/>
              </a:lnSpc>
            </a:pPr>
            <a:r>
              <a:rPr lang="en-US" sz="3199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To help participants reflect on how digital tools support healthy routines throughout the day and encourage mindful, balanced use of technology.</a:t>
            </a:r>
          </a:p>
          <a:p>
            <a:pPr>
              <a:lnSpc>
                <a:spcPts val="3839"/>
              </a:lnSpc>
            </a:pPr>
            <a:endParaRPr lang="en-US" sz="3199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  <a:sym typeface="Calibri (MS)"/>
            </a:endParaRPr>
          </a:p>
          <a:p>
            <a:pPr>
              <a:lnSpc>
                <a:spcPts val="3839"/>
              </a:lnSpc>
            </a:pPr>
            <a:r>
              <a:rPr lang="en-US" sz="3199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Materials:</a:t>
            </a:r>
          </a:p>
          <a:p>
            <a:pPr>
              <a:lnSpc>
                <a:spcPts val="3839"/>
              </a:lnSpc>
            </a:pPr>
            <a:r>
              <a:rPr lang="en-US" sz="3199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Worksheet copies, pens/markers, optional digital devices for examples</a:t>
            </a:r>
            <a:r>
              <a:rPr lang="en-US" sz="31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  <a:p>
            <a:pPr algn="ctr">
              <a:lnSpc>
                <a:spcPts val="3359"/>
              </a:lnSpc>
            </a:pPr>
            <a:endParaRPr lang="en-US" sz="31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359"/>
              </a:lnSpc>
            </a:pPr>
            <a:r>
              <a:rPr lang="en-US" sz="2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 </a:t>
            </a: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76191" y="351908"/>
            <a:ext cx="720537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1.7 Activities (Examples)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74732" y="232021"/>
            <a:ext cx="12371105" cy="88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Activities Examples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4800" y="1790700"/>
            <a:ext cx="17302421" cy="14927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Check Worksheet 1</a:t>
            </a:r>
          </a:p>
          <a:p>
            <a:pPr>
              <a:lnSpc>
                <a:spcPts val="383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>
              <a:lnSpc>
                <a:spcPts val="383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FACILITATOR’S GUIDELINES</a:t>
            </a:r>
          </a:p>
          <a:p>
            <a:pPr>
              <a:lnSpc>
                <a:spcPts val="383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Calibri (MS) Bold"/>
              <a:cs typeface="Arial" panose="020B0604020202020204" pitchFamily="34" charset="0"/>
              <a:sym typeface="Calibri (MS) Bold"/>
            </a:endParaRPr>
          </a:p>
          <a:p>
            <a:pPr>
              <a:lnSpc>
                <a:spcPts val="407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Steps:</a:t>
            </a:r>
          </a:p>
          <a:p>
            <a:pPr>
              <a:lnSpc>
                <a:spcPts val="407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Calibri (MS) Bold"/>
              <a:cs typeface="Arial" panose="020B0604020202020204" pitchFamily="34" charset="0"/>
              <a:sym typeface="Calibri (MS) Bold"/>
            </a:endParaRPr>
          </a:p>
          <a:p>
            <a:pPr>
              <a:lnSpc>
                <a:spcPts val="407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Morning: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Discuss how devices remind us to start the day (alarms, water reminders).</a:t>
            </a:r>
          </a:p>
          <a:p>
            <a:pPr>
              <a:lnSpc>
                <a:spcPts val="407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Midday: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Explore healthy prompts (hydration, meal reminders, step counters).</a:t>
            </a:r>
          </a:p>
          <a:p>
            <a:pPr>
              <a:lnSpc>
                <a:spcPts val="407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Afternoon: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Identify movement or exercise tracking tools.</a:t>
            </a:r>
          </a:p>
          <a:p>
            <a:pPr>
              <a:lnSpc>
                <a:spcPts val="407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Evening: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Introduce relaxation or mindfulness apps.</a:t>
            </a:r>
          </a:p>
          <a:p>
            <a:pPr>
              <a:lnSpc>
                <a:spcPts val="407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Night: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Reflect on feelings; use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emojis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or short sentences to describe mood.</a:t>
            </a:r>
          </a:p>
          <a:p>
            <a:pPr>
              <a:lnSpc>
                <a:spcPts val="407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  <a:sym typeface="Calibri (MS)"/>
            </a:endParaRPr>
          </a:p>
          <a:p>
            <a:pPr>
              <a:lnSpc>
                <a:spcPts val="407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Discuss:</a:t>
            </a:r>
          </a:p>
          <a:p>
            <a:pPr>
              <a:lnSpc>
                <a:spcPts val="407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Which digital tools help you most?</a:t>
            </a:r>
          </a:p>
          <a:p>
            <a:pPr>
              <a:lnSpc>
                <a:spcPts val="407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How can you use technology to stay balanced and calm?</a:t>
            </a:r>
          </a:p>
          <a:p>
            <a:pPr>
              <a:lnSpc>
                <a:spcPts val="407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What’s one digital habit you’d like to keep or change?</a:t>
            </a:r>
          </a:p>
          <a:p>
            <a:pPr algn="ctr">
              <a:lnSpc>
                <a:spcPts val="3359"/>
              </a:lnSpc>
            </a:pPr>
            <a:endParaRPr lang="en-US" sz="33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359"/>
              </a:lnSpc>
            </a:pPr>
            <a:r>
              <a:rPr lang="en-US" sz="27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 </a:t>
            </a: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76191" y="351908"/>
            <a:ext cx="720537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1.7 Activities (Examples)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1084" y="336017"/>
            <a:ext cx="12371105" cy="88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Activities Examples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0733" y="1952625"/>
            <a:ext cx="17920832" cy="928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Morning</a:t>
            </a:r>
          </a:p>
          <a:p>
            <a:pPr algn="l">
              <a:lnSpc>
                <a:spcPts val="287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 </a:t>
            </a:r>
          </a:p>
          <a:p>
            <a:pPr algn="l">
              <a:lnSpc>
                <a:spcPts val="287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My alarm or watch reminds me to: ___________________________</a:t>
            </a:r>
          </a:p>
          <a:p>
            <a:pPr algn="l">
              <a:lnSpc>
                <a:spcPts val="287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 feel: 😊 😐 😢 (circle one)</a:t>
            </a:r>
          </a:p>
          <a:p>
            <a:pPr algn="l">
              <a:lnSpc>
                <a:spcPts val="287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algn="l">
              <a:lnSpc>
                <a:spcPts val="287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Midday </a:t>
            </a:r>
          </a:p>
          <a:p>
            <a:pPr algn="l">
              <a:lnSpc>
                <a:spcPts val="287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algn="l">
              <a:lnSpc>
                <a:spcPts val="287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 digital tool reminds me to: ___________________________</a:t>
            </a:r>
          </a:p>
          <a:p>
            <a:pPr algn="l">
              <a:lnSpc>
                <a:spcPts val="287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Example: drink water, eat fruit, take medicine.</a:t>
            </a:r>
          </a:p>
          <a:p>
            <a:pPr algn="l">
              <a:lnSpc>
                <a:spcPts val="287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 feel: 😊 😐 😢 (circle one)</a:t>
            </a:r>
          </a:p>
          <a:p>
            <a:pPr algn="l">
              <a:lnSpc>
                <a:spcPts val="2879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algn="l">
              <a:lnSpc>
                <a:spcPts val="287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Afternoon </a:t>
            </a:r>
          </a:p>
          <a:p>
            <a:pPr algn="l">
              <a:lnSpc>
                <a:spcPts val="287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algn="l">
              <a:lnSpc>
                <a:spcPts val="287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My fitness app shows: ___________________________ steps.</a:t>
            </a:r>
          </a:p>
          <a:p>
            <a:pPr algn="l">
              <a:lnSpc>
                <a:spcPts val="287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My goal is: ___________________________ steps.</a:t>
            </a:r>
          </a:p>
          <a:p>
            <a:pPr algn="l">
              <a:lnSpc>
                <a:spcPts val="287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Did I reach my goal? YES / NO</a:t>
            </a:r>
          </a:p>
          <a:p>
            <a:pPr algn="l">
              <a:lnSpc>
                <a:spcPts val="287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 feel: 😊 😐 😢 (circle one)</a:t>
            </a: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r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2496800" y="1791419"/>
            <a:ext cx="5511262" cy="8266892"/>
            <a:chOff x="0" y="0"/>
            <a:chExt cx="7348349" cy="110225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48347" cy="11022584"/>
            </a:xfrm>
            <a:custGeom>
              <a:avLst/>
              <a:gdLst/>
              <a:ahLst/>
              <a:cxnLst/>
              <a:rect l="l" t="t" r="r" b="b"/>
              <a:pathLst>
                <a:path w="7348347" h="11022584">
                  <a:moveTo>
                    <a:pt x="0" y="0"/>
                  </a:moveTo>
                  <a:lnTo>
                    <a:pt x="7348347" y="0"/>
                  </a:lnTo>
                  <a:lnTo>
                    <a:pt x="7348347" y="11022584"/>
                  </a:lnTo>
                  <a:lnTo>
                    <a:pt x="0" y="1102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76191" y="351908"/>
            <a:ext cx="720537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1.7 Activities (Examples)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1084" y="336017"/>
            <a:ext cx="12371105" cy="88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Activities Examples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1084" y="1943100"/>
            <a:ext cx="17720481" cy="8976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6"/>
              </a:lnSpc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806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Evening </a:t>
            </a:r>
          </a:p>
          <a:p>
            <a:pPr algn="l">
              <a:lnSpc>
                <a:spcPts val="2806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algn="l">
              <a:lnSpc>
                <a:spcPts val="2806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 use a relaxation or meditation app for: __________ minutes. </a:t>
            </a:r>
          </a:p>
          <a:p>
            <a:pPr algn="l">
              <a:lnSpc>
                <a:spcPts val="2806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It helps me feel: ___________________________</a:t>
            </a:r>
          </a:p>
          <a:p>
            <a:pPr algn="l">
              <a:lnSpc>
                <a:spcPts val="2806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algn="l">
              <a:lnSpc>
                <a:spcPts val="2806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algn="l">
              <a:lnSpc>
                <a:spcPts val="2806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Night </a:t>
            </a:r>
          </a:p>
          <a:p>
            <a:pPr algn="l">
              <a:lnSpc>
                <a:spcPts val="2806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algn="l">
              <a:lnSpc>
                <a:spcPts val="2806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My mood today: 😊 😐 😢 (circle one)</a:t>
            </a:r>
          </a:p>
          <a:p>
            <a:pPr algn="l">
              <a:lnSpc>
                <a:spcPts val="2806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 am proud because: ___________________________ </a:t>
            </a:r>
          </a:p>
          <a:p>
            <a:pPr algn="l">
              <a:lnSpc>
                <a:spcPts val="2806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algn="l">
              <a:lnSpc>
                <a:spcPts val="2806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algn="l">
              <a:lnSpc>
                <a:spcPts val="2806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Reflection</a:t>
            </a:r>
          </a:p>
          <a:p>
            <a:pPr algn="l">
              <a:lnSpc>
                <a:spcPts val="2806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algn="l">
              <a:lnSpc>
                <a:spcPts val="2806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One thing I did well today: ___________________________</a:t>
            </a:r>
          </a:p>
          <a:p>
            <a:pPr algn="l">
              <a:lnSpc>
                <a:spcPts val="2806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One thing I want to try tomorrow: ___________________________</a:t>
            </a:r>
          </a:p>
          <a:p>
            <a:pPr algn="l">
              <a:lnSpc>
                <a:spcPts val="2806"/>
              </a:lnSpc>
            </a:pPr>
            <a:endParaRPr lang="en-US" sz="233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06"/>
              </a:lnSpc>
            </a:pPr>
            <a:endParaRPr lang="en-US" sz="233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06"/>
              </a:lnSpc>
            </a:pPr>
            <a:endParaRPr lang="en-US" sz="233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06"/>
              </a:lnSpc>
            </a:pPr>
            <a:endParaRPr lang="en-US" sz="233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06"/>
              </a:lnSpc>
            </a:pPr>
            <a:endParaRPr lang="en-US" sz="233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06"/>
              </a:lnSpc>
            </a:pPr>
            <a:endParaRPr lang="en-US" sz="233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06"/>
              </a:lnSpc>
            </a:pPr>
            <a:endParaRPr lang="en-US" sz="233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806"/>
              </a:lnSpc>
            </a:pPr>
            <a:endParaRPr lang="en-US" sz="233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76191" y="351908"/>
            <a:ext cx="720537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1.7 Activities (Examples)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1084" y="336017"/>
            <a:ext cx="12371105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Activities Examples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1084" y="2204402"/>
            <a:ext cx="17500054" cy="978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4"/>
              </a:lnSpc>
            </a:pPr>
            <a:endParaRPr dirty="0"/>
          </a:p>
          <a:p>
            <a:pPr algn="ctr">
              <a:lnSpc>
                <a:spcPts val="3983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CATALOGUE SHEET</a:t>
            </a:r>
          </a:p>
          <a:p>
            <a:pPr algn="l">
              <a:lnSpc>
                <a:spcPts val="2434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l">
              <a:lnSpc>
                <a:spcPts val="2434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l">
              <a:lnSpc>
                <a:spcPts val="2655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just">
              <a:lnSpc>
                <a:spcPts val="3015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Health Swap</a:t>
            </a:r>
          </a:p>
          <a:p>
            <a:pPr algn="just">
              <a:lnSpc>
                <a:spcPts val="3015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303212" lvl="1" indent="-151606" algn="just">
              <a:lnSpc>
                <a:spcPts val="3015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Created by Down’s Syndrome Association in the UK to support healthier eating &amp; exercise for people with Down Syndrome (who have intellectual disability) through an app with large images, simple navigation, weekly meal plan ideas and a shopping-list generator. </a:t>
            </a:r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2" tooltip="https://ablemagazine.co.uk/new-app-encourages-healthy-eating-and-exercise-in-adults-with-downs-syndrome/?utm_source=chatgpt.com"/>
              </a:rPr>
              <a:t>Able Magazine</a:t>
            </a:r>
          </a:p>
          <a:p>
            <a:pPr marL="303212" lvl="1" indent="-151606" algn="just">
              <a:lnSpc>
                <a:spcPts val="3015"/>
              </a:lnSpc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Strengths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Good example of accessible design for ID/IDD (e.g., large fonts/images, simplified navigation), focused on nutrition + exercise.</a:t>
            </a:r>
          </a:p>
          <a:p>
            <a:pPr marL="303212" lvl="1" indent="-151606" algn="just">
              <a:lnSpc>
                <a:spcPts val="3015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just">
              <a:lnSpc>
                <a:spcPts val="3015"/>
              </a:lnSpc>
            </a:pP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IDHEApp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303212" lvl="1" indent="-151606" algn="just">
              <a:lnSpc>
                <a:spcPts val="3015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303212" lvl="1" indent="-151606" algn="just">
              <a:lnSpc>
                <a:spcPts val="3015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 accessible mobile application developed with involvement of people with ID/IDD, offering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personalised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content for improving lifestyle (health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behaviours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 within the project context. </a:t>
            </a:r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 tooltip="https://ceipes.org/project/idheapp/?utm_source=chatgpt.com"/>
              </a:rPr>
              <a:t>ceipes.org</a:t>
            </a:r>
          </a:p>
          <a:p>
            <a:pPr marL="303212" lvl="1" indent="-151606" algn="just">
              <a:lnSpc>
                <a:spcPts val="3015"/>
              </a:lnSpc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Strengths: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Co-designed with target users, hence more likely to be user-friendly; focuses on healthy lifestyle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behaviours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(not only exercise).</a:t>
            </a:r>
          </a:p>
          <a:p>
            <a:pPr marL="244766" lvl="1" indent="-122383" algn="l">
              <a:lnSpc>
                <a:spcPts val="2434"/>
              </a:lnSpc>
            </a:pPr>
            <a:endParaRPr lang="en-US" sz="251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4766" lvl="1" indent="-122383" algn="l">
              <a:lnSpc>
                <a:spcPts val="2434"/>
              </a:lnSpc>
            </a:pPr>
            <a:endParaRPr lang="en-US" sz="251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4766" lvl="1" indent="-122383" algn="l">
              <a:lnSpc>
                <a:spcPts val="2434"/>
              </a:lnSpc>
            </a:pPr>
            <a:endParaRPr lang="en-US" sz="251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4766" lvl="1" indent="-122383" algn="l">
              <a:lnSpc>
                <a:spcPts val="2434"/>
              </a:lnSpc>
            </a:pPr>
            <a:endParaRPr lang="en-US" sz="251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4766" lvl="1" indent="-122383" algn="l">
              <a:lnSpc>
                <a:spcPts val="2434"/>
              </a:lnSpc>
            </a:pPr>
            <a:endParaRPr lang="en-US" sz="251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4766" lvl="1" indent="-122383" algn="ctr">
              <a:lnSpc>
                <a:spcPts val="2434"/>
              </a:lnSpc>
            </a:pPr>
            <a:endParaRPr lang="en-US" sz="251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8" y="373512"/>
            <a:ext cx="6971752" cy="1027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40"/>
              </a:lnSpc>
            </a:pPr>
            <a:r>
              <a:rPr lang="en-US" sz="3200">
                <a:solidFill>
                  <a:srgbClr val="215968"/>
                </a:solidFill>
                <a:latin typeface="Open Sans"/>
                <a:ea typeface="Open Sans"/>
                <a:cs typeface="Open Sans"/>
                <a:sym typeface="Open Sans"/>
              </a:rPr>
              <a:t>1.8 Quiz &amp; Feedback</a:t>
            </a:r>
          </a:p>
          <a:p>
            <a:pPr algn="l">
              <a:lnSpc>
                <a:spcPts val="4760"/>
              </a:lnSpc>
            </a:pPr>
            <a:endParaRPr lang="en-US" sz="3200">
              <a:solidFill>
                <a:srgbClr val="2159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2000" y="933450"/>
            <a:ext cx="12371105" cy="869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What did we learn today</a:t>
            </a:r>
            <a:r>
              <a:rPr lang="en-US" sz="5198" b="1" dirty="0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1179" y="2857500"/>
            <a:ext cx="8006021" cy="8040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6708" lvl="1" indent="-348354" algn="l">
              <a:lnSpc>
                <a:spcPts val="3872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Use my phone for health.</a:t>
            </a:r>
          </a:p>
          <a:p>
            <a:pPr marL="696708" lvl="1" indent="-348354" algn="l">
              <a:lnSpc>
                <a:spcPts val="3872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Learn to relax with guided exercises.</a:t>
            </a:r>
          </a:p>
          <a:p>
            <a:pPr marL="696708" lvl="1" indent="-348354" algn="l">
              <a:lnSpc>
                <a:spcPts val="3872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Record how I feel.</a:t>
            </a:r>
          </a:p>
          <a:p>
            <a:pPr marL="696708" lvl="1" indent="-348354" algn="l">
              <a:lnSpc>
                <a:spcPts val="3872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Set small goals and achieve them.</a:t>
            </a:r>
          </a:p>
          <a:p>
            <a:pPr marL="340670" lvl="1" indent="-170335" algn="l">
              <a:lnSpc>
                <a:spcPts val="3388"/>
              </a:lnSpc>
            </a:pPr>
            <a:endParaRPr lang="en-US" sz="3200" b="1" dirty="0">
              <a:solidFill>
                <a:srgbClr val="FF66C4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marL="340670" lvl="1" indent="-170335" algn="l">
              <a:lnSpc>
                <a:spcPts val="3388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Quiz and your 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opinion</a:t>
            </a:r>
          </a:p>
          <a:p>
            <a:pPr marL="340670" lvl="1" indent="-170335" algn="l">
              <a:lnSpc>
                <a:spcPts val="3388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marL="340670" lvl="1" indent="-170335" algn="l">
              <a:lnSpc>
                <a:spcPts val="3388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We are taking a quiz: How do I feel now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? 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“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Happy Apps, Healthy You!”</a:t>
            </a:r>
          </a:p>
          <a:p>
            <a:pPr marL="340670" lvl="1" indent="-170335" algn="l">
              <a:lnSpc>
                <a:spcPts val="3388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marL="340670" lvl="1" indent="-170335" algn="l">
              <a:lnSpc>
                <a:spcPts val="3388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292003" lvl="1" indent="-146002" algn="l">
              <a:lnSpc>
                <a:spcPts val="2904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   </a:t>
            </a:r>
          </a:p>
          <a:p>
            <a:pPr marL="340670" lvl="1" indent="-170335" algn="l">
              <a:lnSpc>
                <a:spcPts val="3388"/>
              </a:lnSpc>
            </a:pPr>
            <a:endParaRPr lang="en-US" sz="242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0670" lvl="1" indent="-170335" algn="l">
              <a:lnSpc>
                <a:spcPts val="3388"/>
              </a:lnSpc>
            </a:pPr>
            <a:endParaRPr lang="en-US" sz="242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0670" lvl="1" indent="-170335" algn="l">
              <a:lnSpc>
                <a:spcPts val="3388"/>
              </a:lnSpc>
            </a:pPr>
            <a:endParaRPr lang="en-US" sz="242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0670" lvl="1" indent="-170335" algn="l">
              <a:lnSpc>
                <a:spcPts val="3388"/>
              </a:lnSpc>
            </a:pPr>
            <a:endParaRPr lang="en-US" sz="242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0670" lvl="1" indent="-170335" algn="l">
              <a:lnSpc>
                <a:spcPts val="3388"/>
              </a:lnSpc>
            </a:pPr>
            <a:endParaRPr lang="en-US" sz="242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0670" lvl="1" indent="-170335" algn="l">
              <a:lnSpc>
                <a:spcPts val="3388"/>
              </a:lnSpc>
            </a:pPr>
            <a:endParaRPr lang="en-US" sz="242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625" y="2715936"/>
            <a:ext cx="4696480" cy="761153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990" y="2476500"/>
            <a:ext cx="4725059" cy="78401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76446"/>
            <a:ext cx="12352339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Competences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71024" y="3024588"/>
            <a:ext cx="13583176" cy="7732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8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After you finish this unit: Goals for the Day</a:t>
            </a:r>
          </a:p>
          <a:p>
            <a:pPr marL="457200" indent="-457200">
              <a:lnSpc>
                <a:spcPts val="699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You will know how to:</a:t>
            </a:r>
          </a:p>
          <a:p>
            <a:pPr marL="457200" indent="-457200">
              <a:lnSpc>
                <a:spcPts val="699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Use your phone for health.</a:t>
            </a:r>
          </a:p>
          <a:p>
            <a:pPr marL="457200" indent="-457200">
              <a:lnSpc>
                <a:spcPts val="699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Learn to relax with guided exercises.</a:t>
            </a:r>
          </a:p>
          <a:p>
            <a:pPr marL="457200" indent="-457200">
              <a:lnSpc>
                <a:spcPts val="699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Record how you feel.</a:t>
            </a:r>
          </a:p>
          <a:p>
            <a:pPr marL="457200" indent="-457200">
              <a:lnSpc>
                <a:spcPts val="699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Set small goals and achieve them.</a:t>
            </a:r>
          </a:p>
          <a:p>
            <a:pPr marL="850899" lvl="2" indent="-283633" algn="l">
              <a:lnSpc>
                <a:spcPts val="6000"/>
              </a:lnSpc>
            </a:pPr>
            <a:endParaRPr lang="en-US" sz="27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0899" lvl="2" indent="-283633" algn="l">
              <a:lnSpc>
                <a:spcPts val="6000"/>
              </a:lnSpc>
            </a:pPr>
            <a:endParaRPr lang="en-US" sz="27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0899" lvl="2" indent="-283633" algn="l">
              <a:lnSpc>
                <a:spcPts val="6000"/>
              </a:lnSpc>
            </a:pPr>
            <a:endParaRPr lang="en-US" sz="27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3381039" y="5123454"/>
            <a:ext cx="4449761" cy="4592046"/>
            <a:chOff x="0" y="0"/>
            <a:chExt cx="5933015" cy="61227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33059" cy="6122670"/>
            </a:xfrm>
            <a:custGeom>
              <a:avLst/>
              <a:gdLst/>
              <a:ahLst/>
              <a:cxnLst/>
              <a:rect l="l" t="t" r="r" b="b"/>
              <a:pathLst>
                <a:path w="5933059" h="6122670">
                  <a:moveTo>
                    <a:pt x="0" y="0"/>
                  </a:moveTo>
                  <a:lnTo>
                    <a:pt x="5933059" y="0"/>
                  </a:lnTo>
                  <a:lnTo>
                    <a:pt x="5933059" y="6122670"/>
                  </a:lnTo>
                  <a:lnTo>
                    <a:pt x="0" y="6122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2775" b="-6202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54916" y="191090"/>
            <a:ext cx="6126435" cy="647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1.1 Ιntroduction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376446"/>
            <a:ext cx="12352339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Introduction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262713"/>
            <a:ext cx="12534900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8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What digital tools do you use</a:t>
            </a:r>
            <a:r>
              <a:rPr lang="en-US" sz="519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es-ES" dirty="0"/>
          </a:p>
        </p:txBody>
      </p:sp>
      <p:sp>
        <p:nvSpPr>
          <p:cNvPr id="5" name="TextBox 5"/>
          <p:cNvSpPr txBox="1"/>
          <p:nvPr/>
        </p:nvSpPr>
        <p:spPr>
          <a:xfrm>
            <a:off x="1386840" y="4732020"/>
            <a:ext cx="15590520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ts val="48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Digital tools = apps and devices that support health and well-being</a:t>
            </a:r>
            <a:endParaRPr lang="es-ES" sz="3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71500" indent="-571500">
              <a:lnSpc>
                <a:spcPts val="4800"/>
              </a:lnSpc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</a:endParaRPr>
          </a:p>
          <a:p>
            <a:pPr marL="571500" indent="-571500">
              <a:lnSpc>
                <a:spcPts val="48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They can be used easily on a smartphone, tablet, or smartwatch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</a:endParaRPr>
          </a:p>
          <a:p>
            <a:pPr>
              <a:lnSpc>
                <a:spcPts val="4800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</a:endParaRPr>
          </a:p>
          <a:p>
            <a:pPr>
              <a:lnSpc>
                <a:spcPts val="4800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Icebreaker 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Calibri (MS) Bold"/>
              <a:cs typeface="Arial" panose="020B0604020202020204" pitchFamily="34" charset="0"/>
            </a:endParaRPr>
          </a:p>
          <a:p>
            <a:pPr>
              <a:lnSpc>
                <a:spcPts val="4800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‘’Show one digital tool that helps you today’’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8" y="306837"/>
            <a:ext cx="6126435" cy="68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1.2 What is lifestyle?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376446"/>
            <a:ext cx="12352339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What is lifestyle?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9036" y="2777891"/>
            <a:ext cx="16810264" cy="9233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5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Lifestyle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means the way we live every day.</a:t>
            </a:r>
          </a:p>
          <a:p>
            <a:pPr algn="l">
              <a:lnSpc>
                <a:spcPts val="3955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It is made of our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habits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,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choices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, and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activities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.</a:t>
            </a:r>
          </a:p>
          <a:p>
            <a:pPr>
              <a:lnSpc>
                <a:spcPts val="3955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 (MS) Bold"/>
              <a:cs typeface="Arial" panose="020B0604020202020204" pitchFamily="34" charset="0"/>
              <a:sym typeface="Calibri (MS)"/>
            </a:endParaRPr>
          </a:p>
          <a:p>
            <a:pPr>
              <a:lnSpc>
                <a:spcPts val="3955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Simple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Explanation</a:t>
            </a:r>
          </a:p>
          <a:p>
            <a:pPr marL="457200" indent="-457200">
              <a:lnSpc>
                <a:spcPts val="3955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Lifestyle is like a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daily routine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.</a:t>
            </a:r>
          </a:p>
          <a:p>
            <a:pPr marL="457200" indent="-457200">
              <a:lnSpc>
                <a:spcPts val="3955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If you often choose water instead of soda, that is part of your lifestyle.</a:t>
            </a:r>
          </a:p>
          <a:p>
            <a:pPr marL="457200" indent="-457200">
              <a:lnSpc>
                <a:spcPts val="3955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If you go walking three times a week, that is also your lifestyle.</a:t>
            </a:r>
          </a:p>
          <a:p>
            <a:pPr marL="457200" indent="-457200">
              <a:lnSpc>
                <a:spcPts val="3955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If you like reading or playing games in the evening, that is lifestyle too.</a:t>
            </a:r>
          </a:p>
          <a:p>
            <a:pPr marL="457200" indent="-457200">
              <a:lnSpc>
                <a:spcPts val="3955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  <a:sym typeface="Calibri (MS)"/>
            </a:endParaRPr>
          </a:p>
          <a:p>
            <a:pPr>
              <a:lnSpc>
                <a:spcPts val="3955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Why It 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Matters</a:t>
            </a:r>
          </a:p>
          <a:p>
            <a:pPr>
              <a:lnSpc>
                <a:spcPts val="3955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Calibri (MS) Bold"/>
              <a:cs typeface="Arial" panose="020B0604020202020204" pitchFamily="34" charset="0"/>
              <a:sym typeface="Calibri (MS) Bold"/>
            </a:endParaRPr>
          </a:p>
          <a:p>
            <a:pPr marL="457200" indent="-457200">
              <a:lnSpc>
                <a:spcPts val="3955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Our lifestyle can make us:</a:t>
            </a:r>
          </a:p>
          <a:p>
            <a:pPr marL="457200" indent="-457200">
              <a:lnSpc>
                <a:spcPts val="3955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Healthy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or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unhealthy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.</a:t>
            </a:r>
          </a:p>
          <a:p>
            <a:pPr marL="457200" indent="-457200">
              <a:lnSpc>
                <a:spcPts val="3955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Happy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or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stressed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.</a:t>
            </a:r>
          </a:p>
          <a:p>
            <a:pPr marL="457200" indent="-457200">
              <a:lnSpc>
                <a:spcPts val="3955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Active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or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tired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.</a:t>
            </a:r>
          </a:p>
          <a:p>
            <a:pPr marL="457200" indent="-457200">
              <a:lnSpc>
                <a:spcPts val="3955"/>
              </a:lnSpc>
              <a:buFont typeface="Arial" panose="020B0604020202020204" pitchFamily="34" charset="0"/>
              <a:buChar char="•"/>
            </a:pPr>
            <a:endParaRPr lang="en-US" sz="3296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955"/>
              </a:lnSpc>
            </a:pPr>
            <a:endParaRPr lang="en-US" sz="3296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955"/>
              </a:lnSpc>
            </a:pPr>
            <a:endParaRPr lang="en-US" sz="3296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8" y="306837"/>
            <a:ext cx="6126435" cy="68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1.2 What is lifestyle? (Cont.)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79281" y="870500"/>
            <a:ext cx="12352339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What is lifestyle?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79281" y="2541270"/>
            <a:ext cx="17412478" cy="730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Examples:</a:t>
            </a:r>
          </a:p>
          <a:p>
            <a:pPr>
              <a:lnSpc>
                <a:spcPts val="3840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Calibri (MS) Bold"/>
              <a:cs typeface="Arial" panose="020B0604020202020204" pitchFamily="34" charset="0"/>
              <a:sym typeface="Calibri (MS) Bold"/>
            </a:endParaRPr>
          </a:p>
          <a:p>
            <a:pPr marL="386080" lvl="1" indent="-193040">
              <a:lnSpc>
                <a:spcPts val="384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What we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eat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and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drink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.</a:t>
            </a:r>
          </a:p>
          <a:p>
            <a:pPr marL="386080" lvl="1" indent="-193040">
              <a:lnSpc>
                <a:spcPts val="384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How much we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move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or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exercise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.</a:t>
            </a:r>
          </a:p>
          <a:p>
            <a:pPr marL="386080" lvl="1" indent="-193040">
              <a:lnSpc>
                <a:spcPts val="384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How well we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sleep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and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rest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.</a:t>
            </a:r>
          </a:p>
          <a:p>
            <a:pPr marL="386080" lvl="1" indent="-193040">
              <a:lnSpc>
                <a:spcPts val="384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How we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spend time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with friends, family, or alone.</a:t>
            </a:r>
          </a:p>
          <a:p>
            <a:pPr marL="386080" lvl="1" indent="-193040">
              <a:lnSpc>
                <a:spcPts val="384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How we use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technology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(phone, games, internet).</a:t>
            </a:r>
          </a:p>
          <a:p>
            <a:pPr marL="386080" lvl="1" indent="-193040">
              <a:lnSpc>
                <a:spcPts val="384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How we take care of our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feelings and stress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.</a:t>
            </a:r>
          </a:p>
          <a:p>
            <a:pPr marL="386080" lvl="1" indent="-193040">
              <a:lnSpc>
                <a:spcPts val="3840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  <a:sym typeface="Calibri (MS)"/>
            </a:endParaRPr>
          </a:p>
          <a:p>
            <a:pPr marL="386080" lvl="1" indent="-193040">
              <a:lnSpc>
                <a:spcPts val="3840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  <a:sym typeface="Calibri (MS)"/>
            </a:endParaRPr>
          </a:p>
          <a:p>
            <a:pPr marL="457200" indent="-457200">
              <a:lnSpc>
                <a:spcPts val="384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Walking 20 minutes every day = healthy habit.</a:t>
            </a:r>
          </a:p>
          <a:p>
            <a:pPr marL="650240" lvl="1" indent="-457200">
              <a:lnSpc>
                <a:spcPts val="3840"/>
              </a:lnSpc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  <a:sym typeface="Calibri (MS)"/>
            </a:endParaRPr>
          </a:p>
          <a:p>
            <a:pPr marL="457200" indent="-457200">
              <a:lnSpc>
                <a:spcPts val="384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Sleeping well = the body rests and we feel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better.</a:t>
            </a:r>
          </a:p>
          <a:p>
            <a:pPr marL="457200" indent="-457200">
              <a:lnSpc>
                <a:spcPts val="3840"/>
              </a:lnSpc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  <a:sym typeface="Calibri (MS)"/>
            </a:endParaRPr>
          </a:p>
          <a:p>
            <a:pPr marL="457200" indent="-457200">
              <a:lnSpc>
                <a:spcPts val="384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Lifestyle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is like a puzzle: small daily actions together form the picture of our life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088799" y="1257300"/>
            <a:ext cx="5676900" cy="5676900"/>
            <a:chOff x="0" y="0"/>
            <a:chExt cx="7569200" cy="7569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569200" cy="7569200"/>
            </a:xfrm>
            <a:custGeom>
              <a:avLst/>
              <a:gdLst/>
              <a:ahLst/>
              <a:cxnLst/>
              <a:rect l="l" t="t" r="r" b="b"/>
              <a:pathLst>
                <a:path w="7569200" h="7569200">
                  <a:moveTo>
                    <a:pt x="0" y="0"/>
                  </a:moveTo>
                  <a:lnTo>
                    <a:pt x="7569200" y="0"/>
                  </a:lnTo>
                  <a:lnTo>
                    <a:pt x="7569200" y="7569200"/>
                  </a:lnTo>
                  <a:lnTo>
                    <a:pt x="0" y="7569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8" y="306837"/>
            <a:ext cx="6126435" cy="640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1.3 Healthy Lifestyle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376446"/>
            <a:ext cx="12352339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Healthy Lifestyle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2424" y="2590800"/>
            <a:ext cx="17456476" cy="7742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healthy lifestyle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does not mean a “perfect lifestyle.”</a:t>
            </a:r>
          </a:p>
          <a:p>
            <a:pPr>
              <a:lnSpc>
                <a:spcPts val="395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It means making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small daily choices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that help us feel better physically and emotionally.</a:t>
            </a:r>
          </a:p>
          <a:p>
            <a:pPr>
              <a:lnSpc>
                <a:spcPts val="395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 </a:t>
            </a:r>
          </a:p>
          <a:p>
            <a:pPr>
              <a:lnSpc>
                <a:spcPts val="347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Main Ideas</a:t>
            </a:r>
          </a:p>
          <a:p>
            <a:pPr>
              <a:lnSpc>
                <a:spcPts val="347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>
              <a:lnSpc>
                <a:spcPts val="347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Nutrition</a:t>
            </a:r>
          </a:p>
          <a:p>
            <a:pPr>
              <a:lnSpc>
                <a:spcPts val="347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marL="1089016" lvl="2" indent="-363005">
              <a:lnSpc>
                <a:spcPts val="4199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Eat more fruits and vegetables.</a:t>
            </a:r>
          </a:p>
          <a:p>
            <a:pPr marL="1089016" lvl="2" indent="-363005">
              <a:lnSpc>
                <a:spcPts val="4199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Drink enough water.</a:t>
            </a:r>
          </a:p>
          <a:p>
            <a:pPr marL="1089016" lvl="2" indent="-363005">
              <a:lnSpc>
                <a:spcPts val="4199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Limit sodas and sweets.</a:t>
            </a:r>
          </a:p>
          <a:p>
            <a:pPr marL="1089016" lvl="2" indent="-363005">
              <a:lnSpc>
                <a:spcPts val="4199"/>
              </a:lnSpc>
              <a:buFont typeface="Arial"/>
              <a:buChar char="⚬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Example: An apple instead of chocolate in the afternoon</a:t>
            </a:r>
            <a:r>
              <a:rPr lang="en-US" sz="34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746760" lvl="2" indent="-248920" algn="l">
              <a:lnSpc>
                <a:spcPts val="2879"/>
              </a:lnSpc>
            </a:pPr>
            <a:endParaRPr lang="en-US" sz="34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79"/>
              </a:lnSpc>
            </a:pPr>
            <a:endParaRPr lang="en-US" sz="34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4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4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4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4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1448" y="306837"/>
            <a:ext cx="6126435" cy="640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1.3 Healthy Lifestyle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376446"/>
            <a:ext cx="12352339" cy="85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5198" b="1" dirty="0">
                <a:solidFill>
                  <a:srgbClr val="018378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Healthy Lifestyle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5089" y="2882666"/>
            <a:ext cx="16792794" cy="851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healthy lifestyle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does not mean a “perfect lifestyle.”</a:t>
            </a:r>
          </a:p>
          <a:p>
            <a:pPr>
              <a:lnSpc>
                <a:spcPts val="455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It means making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small daily choices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that help us feel better physically and emotionally.</a:t>
            </a:r>
          </a:p>
          <a:p>
            <a:pPr>
              <a:lnSpc>
                <a:spcPts val="4559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 </a:t>
            </a:r>
          </a:p>
          <a:p>
            <a:pPr>
              <a:lnSpc>
                <a:spcPts val="407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Main Ideas</a:t>
            </a:r>
          </a:p>
          <a:p>
            <a:pPr>
              <a:lnSpc>
                <a:spcPts val="407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>
              <a:lnSpc>
                <a:spcPts val="4079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Physical Activity</a:t>
            </a:r>
          </a:p>
          <a:p>
            <a:pPr>
              <a:lnSpc>
                <a:spcPts val="4079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marL="1468109" lvl="2" indent="-489370">
              <a:lnSpc>
                <a:spcPts val="4079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Move every day, according to your ability.</a:t>
            </a:r>
          </a:p>
          <a:p>
            <a:pPr marL="1468109" lvl="2" indent="-489370">
              <a:lnSpc>
                <a:spcPts val="4079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No gym needed – walking, dancing, or playing is enough.</a:t>
            </a:r>
          </a:p>
          <a:p>
            <a:pPr marL="1468109" lvl="2" indent="-489370">
              <a:lnSpc>
                <a:spcPts val="4079"/>
              </a:lnSpc>
              <a:buFont typeface="Arial"/>
              <a:buChar char="⚬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Example: 15 minutes walking in the neighborhood or </a:t>
            </a:r>
          </a:p>
          <a:p>
            <a:pPr marL="1468109" lvl="2" indent="-489370">
              <a:lnSpc>
                <a:spcPts val="4079"/>
              </a:lnSpc>
              <a:buFont typeface="Arial"/>
              <a:buChar char="⚬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5 minutes of dancing at home. </a:t>
            </a:r>
          </a:p>
          <a:p>
            <a:pPr algn="l">
              <a:lnSpc>
                <a:spcPts val="2879"/>
              </a:lnSpc>
            </a:pPr>
            <a:endParaRPr lang="en-US" sz="33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3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879"/>
              </a:lnSpc>
            </a:pPr>
            <a:endParaRPr lang="en-US" sz="33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3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3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3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46760" lvl="2" indent="-248920" algn="l">
              <a:lnSpc>
                <a:spcPts val="2879"/>
              </a:lnSpc>
            </a:pPr>
            <a:endParaRPr lang="en-US" sz="33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3276900" y="5571043"/>
            <a:ext cx="5011100" cy="4698329"/>
            <a:chOff x="0" y="0"/>
            <a:chExt cx="6681467" cy="62644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81470" cy="6264402"/>
            </a:xfrm>
            <a:custGeom>
              <a:avLst/>
              <a:gdLst/>
              <a:ahLst/>
              <a:cxnLst/>
              <a:rect l="l" t="t" r="r" b="b"/>
              <a:pathLst>
                <a:path w="6681470" h="6264402">
                  <a:moveTo>
                    <a:pt x="0" y="0"/>
                  </a:moveTo>
                  <a:lnTo>
                    <a:pt x="6681470" y="0"/>
                  </a:lnTo>
                  <a:lnTo>
                    <a:pt x="6681470" y="6264402"/>
                  </a:lnTo>
                  <a:lnTo>
                    <a:pt x="0" y="6264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6218" t="1553" r="-14979" b="-1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6F1AC75F8B7B794F85269DC7226EC003" ma:contentTypeVersion="13" ma:contentTypeDescription="Δημιουργία νέου εγγράφου" ma:contentTypeScope="" ma:versionID="927ce01df7af947dd6a5f58d5faafadc">
  <xsd:schema xmlns:xsd="http://www.w3.org/2001/XMLSchema" xmlns:xs="http://www.w3.org/2001/XMLSchema" xmlns:p="http://schemas.microsoft.com/office/2006/metadata/properties" xmlns:ns2="ab5b9d58-91f2-4d29-8dac-40d1d1ebed7d" xmlns:ns3="ec166e02-4614-4a57-9412-a898d5bb7af9" targetNamespace="http://schemas.microsoft.com/office/2006/metadata/properties" ma:root="true" ma:fieldsID="601d732b23e0df79d75084dd05423a24" ns2:_="" ns3:_="">
    <xsd:import namespace="ab5b9d58-91f2-4d29-8dac-40d1d1ebed7d"/>
    <xsd:import namespace="ec166e02-4614-4a57-9412-a898d5bb7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b9d58-91f2-4d29-8dac-40d1d1ebe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2edef787-5e0f-4157-8463-14f7453d47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66e02-4614-4a57-9412-a898d5bb7af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65871ec-b9b0-4dc7-871a-d03ee1d7d02c}" ma:internalName="TaxCatchAll" ma:showField="CatchAllData" ma:web="ec166e02-4614-4a57-9412-a898d5bb7a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5b9d58-91f2-4d29-8dac-40d1d1ebed7d">
      <Terms xmlns="http://schemas.microsoft.com/office/infopath/2007/PartnerControls"/>
    </lcf76f155ced4ddcb4097134ff3c332f>
    <TaxCatchAll xmlns="ec166e02-4614-4a57-9412-a898d5bb7af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43F81D-817C-41AD-882D-581446AC7243}"/>
</file>

<file path=customXml/itemProps2.xml><?xml version="1.0" encoding="utf-8"?>
<ds:datastoreItem xmlns:ds="http://schemas.openxmlformats.org/officeDocument/2006/customXml" ds:itemID="{8D36DD52-279D-40C5-A7B9-D61142F80906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ab5b9d58-91f2-4d29-8dac-40d1d1ebed7d"/>
    <ds:schemaRef ds:uri="ec166e02-4614-4a57-9412-a898d5bb7af9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7359FDF-CD9D-48D4-9041-D0D3C45056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2407</Words>
  <Application>Microsoft Office PowerPoint</Application>
  <PresentationFormat>Προσαρμογή</PresentationFormat>
  <Paragraphs>618</Paragraphs>
  <Slides>37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47" baseType="lpstr">
      <vt:lpstr>Open Sans</vt:lpstr>
      <vt:lpstr>Arial</vt:lpstr>
      <vt:lpstr>Arial Bold</vt:lpstr>
      <vt:lpstr>Calibri (MS)</vt:lpstr>
      <vt:lpstr>Wingdings</vt:lpstr>
      <vt:lpstr>Calibri</vt:lpstr>
      <vt:lpstr>Calibri (MS) Italics</vt:lpstr>
      <vt:lpstr>Open Sans Bold</vt:lpstr>
      <vt:lpstr>Calibri (MS) Bold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ACTIVITY 9: Digital Health Media for PID (Session 1)</dc:title>
  <dc:creator>LENOVO</dc:creator>
  <cp:lastModifiedBy>Λογαριασμός Microsoft</cp:lastModifiedBy>
  <cp:revision>16</cp:revision>
  <dcterms:created xsi:type="dcterms:W3CDTF">2006-08-16T00:00:00Z</dcterms:created>
  <dcterms:modified xsi:type="dcterms:W3CDTF">2026-02-21T07:41:01Z</dcterms:modified>
  <dc:identifier>DAG6QHuC-ck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0x0101006F1AC75F8B7B794F85269DC7226EC003</vt:lpwstr>
  </property>
  <property fmtid="{D5CDD505-2E9C-101B-9397-08002B2CF9AE}" pid="3" name="MediaServiceImageTags">
    <vt:lpwstr/>
  </property>
</Properties>
</file>